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56" r:id="rId2"/>
    <p:sldId id="257" r:id="rId3"/>
    <p:sldId id="258" r:id="rId4"/>
    <p:sldId id="298" r:id="rId5"/>
    <p:sldId id="291" r:id="rId6"/>
    <p:sldId id="292" r:id="rId7"/>
    <p:sldId id="265" r:id="rId8"/>
    <p:sldId id="260" r:id="rId9"/>
    <p:sldId id="281" r:id="rId10"/>
    <p:sldId id="287" r:id="rId11"/>
    <p:sldId id="268" r:id="rId12"/>
    <p:sldId id="282" r:id="rId13"/>
    <p:sldId id="283" r:id="rId14"/>
    <p:sldId id="285" r:id="rId15"/>
    <p:sldId id="284" r:id="rId16"/>
    <p:sldId id="286" r:id="rId17"/>
    <p:sldId id="293" r:id="rId18"/>
    <p:sldId id="269" r:id="rId19"/>
    <p:sldId id="280" r:id="rId20"/>
    <p:sldId id="270" r:id="rId21"/>
    <p:sldId id="296" r:id="rId22"/>
    <p:sldId id="297" r:id="rId23"/>
    <p:sldId id="267" r:id="rId24"/>
    <p:sldId id="271" r:id="rId25"/>
    <p:sldId id="288" r:id="rId26"/>
    <p:sldId id="272" r:id="rId27"/>
    <p:sldId id="290" r:id="rId28"/>
    <p:sldId id="274" r:id="rId29"/>
    <p:sldId id="275" r:id="rId30"/>
    <p:sldId id="276" r:id="rId31"/>
    <p:sldId id="278" r:id="rId32"/>
    <p:sldId id="263" r:id="rId33"/>
    <p:sldId id="261" r:id="rId34"/>
    <p:sldId id="266" r:id="rId35"/>
    <p:sldId id="294" r:id="rId36"/>
    <p:sldId id="262" r:id="rId37"/>
    <p:sldId id="295" r:id="rId38"/>
    <p:sldId id="279" r:id="rId39"/>
    <p:sldId id="277"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4284" autoAdjust="0"/>
  </p:normalViewPr>
  <p:slideViewPr>
    <p:cSldViewPr snapToGrid="0">
      <p:cViewPr varScale="1">
        <p:scale>
          <a:sx n="89" d="100"/>
          <a:sy n="89" d="100"/>
        </p:scale>
        <p:origin x="1458" y="96"/>
      </p:cViewPr>
      <p:guideLst/>
    </p:cSldViewPr>
  </p:slideViewPr>
  <p:outlineViewPr>
    <p:cViewPr>
      <p:scale>
        <a:sx n="33" d="100"/>
        <a:sy n="33" d="100"/>
      </p:scale>
      <p:origin x="0" y="-15552"/>
    </p:cViewPr>
  </p:outlineViewPr>
  <p:notesTextViewPr>
    <p:cViewPr>
      <p:scale>
        <a:sx n="1" d="1"/>
        <a:sy n="1" d="1"/>
      </p:scale>
      <p:origin x="0" y="0"/>
    </p:cViewPr>
  </p:notesTextViewPr>
  <p:sorterViewPr>
    <p:cViewPr>
      <p:scale>
        <a:sx n="100" d="100"/>
        <a:sy n="100" d="100"/>
      </p:scale>
      <p:origin x="0" y="-3744"/>
    </p:cViewPr>
  </p:sorterViewPr>
  <p:notesViewPr>
    <p:cSldViewPr snapToGrid="0">
      <p:cViewPr varScale="1">
        <p:scale>
          <a:sx n="80" d="100"/>
          <a:sy n="80" d="100"/>
        </p:scale>
        <p:origin x="3978"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Script</c:v>
                </c:pt>
              </c:strCache>
            </c:strRef>
          </c:tx>
          <c:spPr>
            <a:solidFill>
              <a:schemeClr val="accent1"/>
            </a:solidFill>
            <a:ln>
              <a:noFill/>
            </a:ln>
            <a:effectLst/>
          </c:spPr>
          <c:invertIfNegative val="0"/>
          <c:cat>
            <c:strRef>
              <c:f>Sheet1!$A$2:$A$3</c:f>
              <c:strCache>
                <c:ptCount val="2"/>
                <c:pt idx="0">
                  <c:v>Original</c:v>
                </c:pt>
                <c:pt idx="1">
                  <c:v>Optimized</c:v>
                </c:pt>
              </c:strCache>
            </c:strRef>
          </c:cat>
          <c:val>
            <c:numRef>
              <c:f>Sheet1!$B$2:$B$3</c:f>
              <c:numCache>
                <c:formatCode>General</c:formatCode>
                <c:ptCount val="2"/>
                <c:pt idx="0">
                  <c:v>4</c:v>
                </c:pt>
                <c:pt idx="1">
                  <c:v>4</c:v>
                </c:pt>
              </c:numCache>
            </c:numRef>
          </c:val>
        </c:ser>
        <c:ser>
          <c:idx val="1"/>
          <c:order val="1"/>
          <c:tx>
            <c:strRef>
              <c:f>Sheet1!$C$1</c:f>
              <c:strCache>
                <c:ptCount val="1"/>
                <c:pt idx="0">
                  <c:v>Directives</c:v>
                </c:pt>
              </c:strCache>
            </c:strRef>
          </c:tx>
          <c:spPr>
            <a:solidFill>
              <a:schemeClr val="accent2"/>
            </a:solidFill>
            <a:ln>
              <a:noFill/>
            </a:ln>
            <a:effectLst/>
          </c:spPr>
          <c:invertIfNegative val="0"/>
          <c:cat>
            <c:strRef>
              <c:f>Sheet1!$A$2:$A$3</c:f>
              <c:strCache>
                <c:ptCount val="2"/>
                <c:pt idx="0">
                  <c:v>Original</c:v>
                </c:pt>
                <c:pt idx="1">
                  <c:v>Optimized</c:v>
                </c:pt>
              </c:strCache>
            </c:strRef>
          </c:cat>
          <c:val>
            <c:numRef>
              <c:f>Sheet1!$C$2:$C$3</c:f>
              <c:numCache>
                <c:formatCode>General</c:formatCode>
                <c:ptCount val="2"/>
                <c:pt idx="0">
                  <c:v>56</c:v>
                </c:pt>
                <c:pt idx="1">
                  <c:v>0</c:v>
                </c:pt>
              </c:numCache>
            </c:numRef>
          </c:val>
        </c:ser>
        <c:ser>
          <c:idx val="2"/>
          <c:order val="2"/>
          <c:tx>
            <c:strRef>
              <c:f>Sheet1!$D$1</c:f>
              <c:strCache>
                <c:ptCount val="1"/>
                <c:pt idx="0">
                  <c:v>Merger</c:v>
                </c:pt>
              </c:strCache>
            </c:strRef>
          </c:tx>
          <c:spPr>
            <a:solidFill>
              <a:schemeClr val="accent3"/>
            </a:solidFill>
            <a:ln>
              <a:noFill/>
            </a:ln>
            <a:effectLst/>
          </c:spPr>
          <c:invertIfNegative val="0"/>
          <c:cat>
            <c:strRef>
              <c:f>Sheet1!$A$2:$A$3</c:f>
              <c:strCache>
                <c:ptCount val="2"/>
                <c:pt idx="0">
                  <c:v>Original</c:v>
                </c:pt>
                <c:pt idx="1">
                  <c:v>Optimized</c:v>
                </c:pt>
              </c:strCache>
            </c:strRef>
          </c:cat>
          <c:val>
            <c:numRef>
              <c:f>Sheet1!$D$2:$D$3</c:f>
              <c:numCache>
                <c:formatCode>General</c:formatCode>
                <c:ptCount val="2"/>
                <c:pt idx="0">
                  <c:v>16</c:v>
                </c:pt>
                <c:pt idx="1">
                  <c:v>0</c:v>
                </c:pt>
              </c:numCache>
            </c:numRef>
          </c:val>
        </c:ser>
        <c:dLbls>
          <c:showLegendKey val="0"/>
          <c:showVal val="0"/>
          <c:showCatName val="0"/>
          <c:showSerName val="0"/>
          <c:showPercent val="0"/>
          <c:showBubbleSize val="0"/>
        </c:dLbls>
        <c:gapWidth val="150"/>
        <c:overlap val="100"/>
        <c:axId val="120108112"/>
        <c:axId val="120098032"/>
      </c:barChart>
      <c:catAx>
        <c:axId val="120108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098032"/>
        <c:crosses val="autoZero"/>
        <c:auto val="1"/>
        <c:lblAlgn val="ctr"/>
        <c:lblOffset val="100"/>
        <c:noMultiLvlLbl val="0"/>
      </c:catAx>
      <c:valAx>
        <c:axId val="120098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108112"/>
        <c:crosses val="autoZero"/>
        <c:crossBetween val="between"/>
      </c:valAx>
      <c:spPr>
        <a:noFill/>
        <a:ln>
          <a:noFill/>
        </a:ln>
        <a:effectLst/>
      </c:spPr>
    </c:plotArea>
    <c:legend>
      <c:legendPos val="b"/>
      <c:layout>
        <c:manualLayout>
          <c:xMode val="edge"/>
          <c:yMode val="edge"/>
          <c:x val="0.35366883487390161"/>
          <c:y val="0.89065616139219705"/>
          <c:w val="0.33775089707989397"/>
          <c:h val="9.183198363353983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4039F5-79A0-496B-B737-0065B608920E}" type="slidenum">
              <a:rPr lang="en-US" smtClean="0"/>
              <a:t>‹#›</a:t>
            </a:fld>
            <a:endParaRPr lang="en-US"/>
          </a:p>
        </p:txBody>
      </p:sp>
    </p:spTree>
    <p:extLst>
      <p:ext uri="{BB962C8B-B14F-4D97-AF65-F5344CB8AC3E}">
        <p14:creationId xmlns:p14="http://schemas.microsoft.com/office/powerpoint/2010/main" val="2063211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74B018-9CC4-4EC9-9A96-DC8A9350508F}" type="datetimeFigureOut">
              <a:rPr lang="en-US" smtClean="0"/>
              <a:t>9/6/2018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C43800-E05C-446C-A512-C4928B2D8351}" type="slidenum">
              <a:rPr lang="en-US" smtClean="0"/>
              <a:t>‹#›</a:t>
            </a:fld>
            <a:endParaRPr lang="en-US"/>
          </a:p>
        </p:txBody>
      </p:sp>
    </p:spTree>
    <p:extLst>
      <p:ext uri="{BB962C8B-B14F-4D97-AF65-F5344CB8AC3E}">
        <p14:creationId xmlns:p14="http://schemas.microsoft.com/office/powerpoint/2010/main" val="58170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chive.fosdem.org/2018/schedule/event/cad_3d_asic/"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C43800-E05C-446C-A512-C4928B2D8351}" type="slidenum">
              <a:rPr lang="en-US" smtClean="0"/>
              <a:t>1</a:t>
            </a:fld>
            <a:endParaRPr lang="en-US"/>
          </a:p>
        </p:txBody>
      </p:sp>
    </p:spTree>
    <p:extLst>
      <p:ext uri="{BB962C8B-B14F-4D97-AF65-F5344CB8AC3E}">
        <p14:creationId xmlns:p14="http://schemas.microsoft.com/office/powerpoint/2010/main" val="2024808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C43800-E05C-446C-A512-C4928B2D8351}" type="slidenum">
              <a:rPr lang="en-US" smtClean="0"/>
              <a:t>34</a:t>
            </a:fld>
            <a:endParaRPr lang="en-US"/>
          </a:p>
        </p:txBody>
      </p:sp>
    </p:spTree>
    <p:extLst>
      <p:ext uri="{BB962C8B-B14F-4D97-AF65-F5344CB8AC3E}">
        <p14:creationId xmlns:p14="http://schemas.microsoft.com/office/powerpoint/2010/main" val="3133850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C43800-E05C-446C-A512-C4928B2D8351}" type="slidenum">
              <a:rPr lang="en-US" smtClean="0"/>
              <a:t>35</a:t>
            </a:fld>
            <a:endParaRPr lang="en-US"/>
          </a:p>
        </p:txBody>
      </p:sp>
    </p:spTree>
    <p:extLst>
      <p:ext uri="{BB962C8B-B14F-4D97-AF65-F5344CB8AC3E}">
        <p14:creationId xmlns:p14="http://schemas.microsoft.com/office/powerpoint/2010/main" val="4290447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C43800-E05C-446C-A512-C4928B2D8351}" type="slidenum">
              <a:rPr lang="en-US" smtClean="0"/>
              <a:t>39</a:t>
            </a:fld>
            <a:endParaRPr lang="en-US"/>
          </a:p>
        </p:txBody>
      </p:sp>
    </p:spTree>
    <p:extLst>
      <p:ext uri="{BB962C8B-B14F-4D97-AF65-F5344CB8AC3E}">
        <p14:creationId xmlns:p14="http://schemas.microsoft.com/office/powerpoint/2010/main" val="2777423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https://semiengineering.com/gf-puts-7nm-on-hold/</a:t>
            </a:r>
          </a:p>
          <a:p>
            <a:r>
              <a:rPr lang="en-US" dirty="0" smtClean="0"/>
              <a:t>GF met le 7nm de côté pour se concentrer sur</a:t>
            </a:r>
            <a:r>
              <a:rPr lang="en-US" baseline="0" dirty="0" smtClean="0"/>
              <a:t> le 12/14nm. C’est l’un des quatre grand fab qui était encore dans la course. Il en reste maintenant plus que Intel, Samsung et TSMC. AMD va d’ailleurs se tourner vers TSMC pour les techno bleeding edge, mais rester chez GF pour le 12nm. GF va en plus en profiter pour développer les pistes 2.5D et 3D.</a:t>
            </a:r>
          </a:p>
        </p:txBody>
      </p:sp>
      <p:sp>
        <p:nvSpPr>
          <p:cNvPr id="4" name="Slide Number Placeholder 3"/>
          <p:cNvSpPr>
            <a:spLocks noGrp="1"/>
          </p:cNvSpPr>
          <p:nvPr>
            <p:ph type="sldNum" sz="quarter" idx="10"/>
          </p:nvPr>
        </p:nvSpPr>
        <p:spPr/>
        <p:txBody>
          <a:bodyPr/>
          <a:lstStyle/>
          <a:p>
            <a:fld id="{0CC43800-E05C-446C-A512-C4928B2D8351}" type="slidenum">
              <a:rPr lang="en-US" smtClean="0"/>
              <a:t>2</a:t>
            </a:fld>
            <a:endParaRPr lang="en-US"/>
          </a:p>
        </p:txBody>
      </p:sp>
    </p:spTree>
    <p:extLst>
      <p:ext uri="{BB962C8B-B14F-4D97-AF65-F5344CB8AC3E}">
        <p14:creationId xmlns:p14="http://schemas.microsoft.com/office/powerpoint/2010/main" val="5497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there a way to tell if a design is fit to go 3D, just based on a preliminary analysis?</a:t>
            </a:r>
          </a:p>
          <a:p>
            <a:r>
              <a:rPr lang="en-US" dirty="0" smtClean="0"/>
              <a:t>The problem is twofold:</a:t>
            </a:r>
          </a:p>
          <a:p>
            <a:pPr lvl="1"/>
            <a:r>
              <a:rPr lang="en-US" dirty="0" smtClean="0"/>
              <a:t>Partitioning</a:t>
            </a:r>
          </a:p>
          <a:p>
            <a:pPr lvl="1"/>
            <a:r>
              <a:rPr lang="en-US" dirty="0" smtClean="0"/>
              <a:t>Clustering</a:t>
            </a:r>
          </a:p>
          <a:p>
            <a:r>
              <a:rPr lang="en-US" smtClean="0"/>
              <a:t>Reduce wirelength by bringing the gates closer to each other.</a:t>
            </a:r>
          </a:p>
          <a:p>
            <a:endParaRPr lang="en-US"/>
          </a:p>
        </p:txBody>
      </p:sp>
      <p:sp>
        <p:nvSpPr>
          <p:cNvPr id="4" name="Slide Number Placeholder 3"/>
          <p:cNvSpPr>
            <a:spLocks noGrp="1"/>
          </p:cNvSpPr>
          <p:nvPr>
            <p:ph type="sldNum" sz="quarter" idx="10"/>
          </p:nvPr>
        </p:nvSpPr>
        <p:spPr/>
        <p:txBody>
          <a:bodyPr/>
          <a:lstStyle/>
          <a:p>
            <a:fld id="{0CC43800-E05C-446C-A512-C4928B2D8351}" type="slidenum">
              <a:rPr lang="en-US" smtClean="0"/>
              <a:t>3</a:t>
            </a:fld>
            <a:endParaRPr lang="en-US"/>
          </a:p>
        </p:txBody>
      </p:sp>
    </p:spTree>
    <p:extLst>
      <p:ext uri="{BB962C8B-B14F-4D97-AF65-F5344CB8AC3E}">
        <p14:creationId xmlns:p14="http://schemas.microsoft.com/office/powerpoint/2010/main" val="1026554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Rendu possible grâce</a:t>
            </a:r>
            <a:r>
              <a:rPr lang="en-US" baseline="0" dirty="0" smtClean="0"/>
              <a:t> aux optimisation d’extraction d’hypergraphe, sinon ça aurait pris trop de temps.</a:t>
            </a:r>
            <a:endParaRPr lang="en-US" dirty="0"/>
          </a:p>
        </p:txBody>
      </p:sp>
      <p:sp>
        <p:nvSpPr>
          <p:cNvPr id="4" name="Slide Number Placeholder 3"/>
          <p:cNvSpPr>
            <a:spLocks noGrp="1"/>
          </p:cNvSpPr>
          <p:nvPr>
            <p:ph type="sldNum" sz="quarter" idx="10"/>
          </p:nvPr>
        </p:nvSpPr>
        <p:spPr/>
        <p:txBody>
          <a:bodyPr/>
          <a:lstStyle/>
          <a:p>
            <a:fld id="{0CC43800-E05C-446C-A512-C4928B2D8351}" type="slidenum">
              <a:rPr lang="en-US" smtClean="0"/>
              <a:t>12</a:t>
            </a:fld>
            <a:endParaRPr lang="en-US"/>
          </a:p>
        </p:txBody>
      </p:sp>
    </p:spTree>
    <p:extLst>
      <p:ext uri="{BB962C8B-B14F-4D97-AF65-F5344CB8AC3E}">
        <p14:creationId xmlns:p14="http://schemas.microsoft.com/office/powerpoint/2010/main" val="6153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Commits on Mar 14, 2018</a:t>
            </a:r>
          </a:p>
          <a:p>
            <a:endParaRPr lang="en-US" dirty="0" smtClean="0"/>
          </a:p>
          <a:p>
            <a:r>
              <a:rPr lang="en-US" dirty="0" smtClean="0"/>
              <a:t>    Phoney: performance improvement. </a:t>
            </a:r>
          </a:p>
          <a:p>
            <a:endParaRPr lang="en-US" dirty="0" smtClean="0"/>
          </a:p>
          <a:p>
            <a:r>
              <a:rPr lang="en-US" dirty="0" smtClean="0"/>
              <a:t>@parastuffs</a:t>
            </a:r>
          </a:p>
          <a:p>
            <a:r>
              <a:rPr lang="en-US" dirty="0" smtClean="0"/>
              <a:t>parastuffs committed on Mar 14</a:t>
            </a:r>
          </a:p>
          <a:p>
            <a:endParaRPr lang="en-US" dirty="0" smtClean="0"/>
          </a:p>
          <a:p>
            <a:r>
              <a:rPr lang="en-US" dirty="0" smtClean="0"/>
              <a:t>When looking at the time spent in phoney, two parts take most of the total time: hyperedge merging and partition directives extraction.</a:t>
            </a:r>
          </a:p>
          <a:p>
            <a:endParaRPr lang="en-US" dirty="0" smtClean="0"/>
          </a:p>
          <a:p>
            <a:r>
              <a:rPr lang="en-US" dirty="0" smtClean="0"/>
              <a:t>1) Actually, it is not necessary to merge the hyperedges.</a:t>
            </a:r>
          </a:p>
          <a:p>
            <a:r>
              <a:rPr lang="en-US" dirty="0" smtClean="0"/>
              <a:t>Cutting two hyperedges of weight 1 or one hyperedge of weight 2 yields exactly the same result in my analysis.</a:t>
            </a:r>
          </a:p>
          <a:p>
            <a:r>
              <a:rPr lang="en-US" dirty="0" smtClean="0"/>
              <a:t>We can thus simply stop merging the hyperedges and just convert all the nets into hyperedges, except the 'single-instance' nets.</a:t>
            </a:r>
          </a:p>
          <a:p>
            <a:endParaRPr lang="en-US" dirty="0" smtClean="0"/>
          </a:p>
          <a:p>
            <a:r>
              <a:rPr lang="en-US" dirty="0" smtClean="0"/>
              <a:t>2) The reason why the partition directives extraction took so long is because of the poor choice of data structure for the clusters.</a:t>
            </a:r>
          </a:p>
          <a:p>
            <a:r>
              <a:rPr lang="en-US" dirty="0" smtClean="0"/>
              <a:t>I simply had some list of the clusters ID. It's actually *way* more efficient to use a dictionary, especially when I want to find a particular cluster based on its name.</a:t>
            </a:r>
          </a:p>
          <a:p>
            <a:r>
              <a:rPr lang="en-US" dirty="0" smtClean="0"/>
              <a:t>The side effect of switching to a dictionary is that the clusters reading in the graph building phase is also way quicker, becoming virtually instantaneous.</a:t>
            </a:r>
          </a:p>
          <a:p>
            <a:endParaRPr lang="en-US" dirty="0" smtClean="0"/>
          </a:p>
          <a:p>
            <a:r>
              <a:rPr lang="en-US" dirty="0" smtClean="0"/>
              <a:t>For example: LDPC with one gate per cluster took 1h16m with the original script, close to 1h without the hyperedges merging and only *4m* with the dictionary.</a:t>
            </a:r>
          </a:p>
          <a:p>
            <a:endParaRPr lang="en-US" dirty="0" smtClean="0"/>
          </a:p>
          <a:p>
            <a:r>
              <a:rPr lang="en-US" dirty="0" smtClean="0"/>
              <a:t>When partitioning all clustering levels of LDPC random, I went from 3h16m to only 14m, *14 times faster*.</a:t>
            </a:r>
          </a:p>
          <a:p>
            <a:endParaRPr lang="en-US" dirty="0" smtClean="0"/>
          </a:p>
          <a:p>
            <a:r>
              <a:rPr lang="en-US" dirty="0" smtClean="0"/>
              <a:t>Yep, that's a mission well done.</a:t>
            </a:r>
          </a:p>
          <a:p>
            <a:endParaRPr lang="en-US" dirty="0" smtClean="0"/>
          </a:p>
          <a:p>
            <a:r>
              <a:rPr lang="en-US" dirty="0" smtClean="0"/>
              <a:t>I already gained a 10x factor back in July 2017: 493fb6a.</a:t>
            </a:r>
            <a:endParaRPr lang="en-US" dirty="0"/>
          </a:p>
        </p:txBody>
      </p:sp>
      <p:sp>
        <p:nvSpPr>
          <p:cNvPr id="4" name="Slide Number Placeholder 3"/>
          <p:cNvSpPr>
            <a:spLocks noGrp="1"/>
          </p:cNvSpPr>
          <p:nvPr>
            <p:ph type="sldNum" sz="quarter" idx="10"/>
          </p:nvPr>
        </p:nvSpPr>
        <p:spPr/>
        <p:txBody>
          <a:bodyPr/>
          <a:lstStyle/>
          <a:p>
            <a:fld id="{0CC43800-E05C-446C-A512-C4928B2D8351}" type="slidenum">
              <a:rPr lang="en-US" smtClean="0"/>
              <a:t>26</a:t>
            </a:fld>
            <a:endParaRPr lang="en-US"/>
          </a:p>
        </p:txBody>
      </p:sp>
    </p:spTree>
    <p:extLst>
      <p:ext uri="{BB962C8B-B14F-4D97-AF65-F5344CB8AC3E}">
        <p14:creationId xmlns:p14="http://schemas.microsoft.com/office/powerpoint/2010/main" val="12504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Commits on Mar 14, 2018</a:t>
            </a:r>
          </a:p>
          <a:p>
            <a:endParaRPr lang="en-US" dirty="0" smtClean="0"/>
          </a:p>
          <a:p>
            <a:r>
              <a:rPr lang="en-US" dirty="0" smtClean="0"/>
              <a:t>    Phoney: performance improvement. </a:t>
            </a:r>
          </a:p>
          <a:p>
            <a:endParaRPr lang="en-US" dirty="0" smtClean="0"/>
          </a:p>
          <a:p>
            <a:r>
              <a:rPr lang="en-US" dirty="0" smtClean="0"/>
              <a:t>@parastuffs</a:t>
            </a:r>
          </a:p>
          <a:p>
            <a:r>
              <a:rPr lang="en-US" dirty="0" smtClean="0"/>
              <a:t>parastuffs committed on Mar 14</a:t>
            </a:r>
          </a:p>
          <a:p>
            <a:endParaRPr lang="en-US" dirty="0" smtClean="0"/>
          </a:p>
          <a:p>
            <a:r>
              <a:rPr lang="en-US" dirty="0" smtClean="0"/>
              <a:t>When looking at the time spent in phoney, two parts take most of the total time: hyperedge merging and partition directives extraction.</a:t>
            </a:r>
          </a:p>
          <a:p>
            <a:endParaRPr lang="en-US" dirty="0" smtClean="0"/>
          </a:p>
          <a:p>
            <a:r>
              <a:rPr lang="en-US" dirty="0" smtClean="0"/>
              <a:t>1) Actually, it is not necessary to merge the hyperedges.</a:t>
            </a:r>
          </a:p>
          <a:p>
            <a:r>
              <a:rPr lang="en-US" dirty="0" smtClean="0"/>
              <a:t>Cutting two hyperedges of weight 1 or one hyperedge of weight 2 yields exactly the same result in my analysis.</a:t>
            </a:r>
          </a:p>
          <a:p>
            <a:r>
              <a:rPr lang="en-US" dirty="0" smtClean="0"/>
              <a:t>We can thus simply stop merging the hyperedges and just convert all the nets into hyperedges, except the 'single-instance' nets.</a:t>
            </a:r>
          </a:p>
          <a:p>
            <a:endParaRPr lang="en-US" dirty="0" smtClean="0"/>
          </a:p>
          <a:p>
            <a:r>
              <a:rPr lang="en-US" dirty="0" smtClean="0"/>
              <a:t>2) The reason why the partition directives extraction took so long is because of the poor choice of data structure for the clusters.</a:t>
            </a:r>
          </a:p>
          <a:p>
            <a:r>
              <a:rPr lang="en-US" dirty="0" smtClean="0"/>
              <a:t>I simply had some list of the clusters ID. It's actually *way* more efficient to use a dictionary, especially when I want to find a particular cluster based on its name.</a:t>
            </a:r>
          </a:p>
          <a:p>
            <a:r>
              <a:rPr lang="en-US" dirty="0" smtClean="0"/>
              <a:t>The side effect of switching to a dictionary is that the clusters reading in the graph building phase is also way quicker, becoming virtually instantaneous.</a:t>
            </a:r>
          </a:p>
          <a:p>
            <a:endParaRPr lang="en-US" dirty="0" smtClean="0"/>
          </a:p>
          <a:p>
            <a:r>
              <a:rPr lang="en-US" dirty="0" smtClean="0"/>
              <a:t>For example: LDPC with one gate per cluster took 1h16m with the original script, close to 1h without the hyperedges merging and only *4m* with the dictionary.</a:t>
            </a:r>
          </a:p>
          <a:p>
            <a:endParaRPr lang="en-US" dirty="0" smtClean="0"/>
          </a:p>
          <a:p>
            <a:r>
              <a:rPr lang="en-US" dirty="0" smtClean="0"/>
              <a:t>When partitioning all clustering levels of LDPC random, I went from 3h16m to only 14m, *14 times faster*.</a:t>
            </a:r>
          </a:p>
          <a:p>
            <a:endParaRPr lang="en-US" dirty="0" smtClean="0"/>
          </a:p>
          <a:p>
            <a:r>
              <a:rPr lang="en-US" dirty="0" smtClean="0"/>
              <a:t>Yep, that's a mission well done.</a:t>
            </a:r>
          </a:p>
          <a:p>
            <a:endParaRPr lang="en-US" dirty="0" smtClean="0"/>
          </a:p>
          <a:p>
            <a:r>
              <a:rPr lang="en-US" dirty="0" smtClean="0"/>
              <a:t>I already gained a 10x factor back in July 2017: 493fb6a.</a:t>
            </a:r>
            <a:endParaRPr lang="en-US" dirty="0"/>
          </a:p>
        </p:txBody>
      </p:sp>
      <p:sp>
        <p:nvSpPr>
          <p:cNvPr id="4" name="Slide Number Placeholder 3"/>
          <p:cNvSpPr>
            <a:spLocks noGrp="1"/>
          </p:cNvSpPr>
          <p:nvPr>
            <p:ph type="sldNum" sz="quarter" idx="10"/>
          </p:nvPr>
        </p:nvSpPr>
        <p:spPr/>
        <p:txBody>
          <a:bodyPr/>
          <a:lstStyle/>
          <a:p>
            <a:fld id="{0CC43800-E05C-446C-A512-C4928B2D8351}" type="slidenum">
              <a:rPr lang="en-US" smtClean="0"/>
              <a:t>27</a:t>
            </a:fld>
            <a:endParaRPr lang="en-US"/>
          </a:p>
        </p:txBody>
      </p:sp>
    </p:spTree>
    <p:extLst>
      <p:ext uri="{BB962C8B-B14F-4D97-AF65-F5344CB8AC3E}">
        <p14:creationId xmlns:p14="http://schemas.microsoft.com/office/powerpoint/2010/main" val="2224766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For example: LDPC with one gate per cluster took 1h16m with the original script, close to 1h without the hyperedges merging and only *4m* with the dictionary.</a:t>
            </a:r>
          </a:p>
          <a:p>
            <a:endParaRPr lang="en-US" dirty="0"/>
          </a:p>
        </p:txBody>
      </p:sp>
      <p:sp>
        <p:nvSpPr>
          <p:cNvPr id="4" name="Slide Number Placeholder 3"/>
          <p:cNvSpPr>
            <a:spLocks noGrp="1"/>
          </p:cNvSpPr>
          <p:nvPr>
            <p:ph type="sldNum" sz="quarter" idx="10"/>
          </p:nvPr>
        </p:nvSpPr>
        <p:spPr/>
        <p:txBody>
          <a:bodyPr/>
          <a:lstStyle/>
          <a:p>
            <a:fld id="{0CC43800-E05C-446C-A512-C4928B2D8351}" type="slidenum">
              <a:rPr lang="en-US" smtClean="0"/>
              <a:t>30</a:t>
            </a:fld>
            <a:endParaRPr lang="en-US"/>
          </a:p>
        </p:txBody>
      </p:sp>
    </p:spTree>
    <p:extLst>
      <p:ext uri="{BB962C8B-B14F-4D97-AF65-F5344CB8AC3E}">
        <p14:creationId xmlns:p14="http://schemas.microsoft.com/office/powerpoint/2010/main" val="573629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https://archive.fosdem.org/2018/schedule/event/cad_3d_asic/</a:t>
            </a:r>
            <a:endParaRPr lang="en-US" dirty="0" smtClean="0"/>
          </a:p>
          <a:p>
            <a:r>
              <a:rPr lang="en-US" dirty="0" smtClean="0"/>
              <a:t>25 minutes talk in February 2018</a:t>
            </a:r>
          </a:p>
          <a:p>
            <a:r>
              <a:rPr lang="en-US" dirty="0" smtClean="0"/>
              <a:t>Show a summary slide of the talk.</a:t>
            </a:r>
          </a:p>
          <a:p>
            <a:endParaRPr lang="en-US" dirty="0"/>
          </a:p>
        </p:txBody>
      </p:sp>
      <p:sp>
        <p:nvSpPr>
          <p:cNvPr id="4" name="Slide Number Placeholder 3"/>
          <p:cNvSpPr>
            <a:spLocks noGrp="1"/>
          </p:cNvSpPr>
          <p:nvPr>
            <p:ph type="sldNum" sz="quarter" idx="10"/>
          </p:nvPr>
        </p:nvSpPr>
        <p:spPr/>
        <p:txBody>
          <a:bodyPr/>
          <a:lstStyle/>
          <a:p>
            <a:fld id="{0CC43800-E05C-446C-A512-C4928B2D8351}" type="slidenum">
              <a:rPr lang="en-US" smtClean="0"/>
              <a:t>32</a:t>
            </a:fld>
            <a:endParaRPr lang="en-US"/>
          </a:p>
        </p:txBody>
      </p:sp>
    </p:spTree>
    <p:extLst>
      <p:ext uri="{BB962C8B-B14F-4D97-AF65-F5344CB8AC3E}">
        <p14:creationId xmlns:p14="http://schemas.microsoft.com/office/powerpoint/2010/main" val="3742185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25th IEEE International Conference on Electronics Circuits and Systems</a:t>
            </a:r>
            <a:endParaRPr lang="en-US" dirty="0"/>
          </a:p>
        </p:txBody>
      </p:sp>
      <p:sp>
        <p:nvSpPr>
          <p:cNvPr id="4" name="Slide Number Placeholder 3"/>
          <p:cNvSpPr>
            <a:spLocks noGrp="1"/>
          </p:cNvSpPr>
          <p:nvPr>
            <p:ph type="sldNum" sz="quarter" idx="10"/>
          </p:nvPr>
        </p:nvSpPr>
        <p:spPr/>
        <p:txBody>
          <a:bodyPr/>
          <a:lstStyle/>
          <a:p>
            <a:fld id="{0CC43800-E05C-446C-A512-C4928B2D8351}" type="slidenum">
              <a:rPr lang="en-US" smtClean="0"/>
              <a:t>33</a:t>
            </a:fld>
            <a:endParaRPr lang="en-US"/>
          </a:p>
        </p:txBody>
      </p:sp>
    </p:spTree>
    <p:extLst>
      <p:ext uri="{BB962C8B-B14F-4D97-AF65-F5344CB8AC3E}">
        <p14:creationId xmlns:p14="http://schemas.microsoft.com/office/powerpoint/2010/main" val="1101430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AACF9A6-13EB-4B57-87FF-CD77F5F782CC}" type="datetime1">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5428-E136-44FB-A049-B6AB56A9FC5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356350"/>
            <a:ext cx="2421235" cy="501649"/>
          </a:xfrm>
          <a:prstGeom prst="rect">
            <a:avLst/>
          </a:prstGeom>
        </p:spPr>
      </p:pic>
    </p:spTree>
    <p:extLst>
      <p:ext uri="{BB962C8B-B14F-4D97-AF65-F5344CB8AC3E}">
        <p14:creationId xmlns:p14="http://schemas.microsoft.com/office/powerpoint/2010/main" val="950636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CB499C9-B2FC-42EB-98A8-BF2019C03256}" type="datetime1">
              <a:rPr lang="en-US" smtClean="0"/>
              <a:t>9/6/2018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195428-E136-44FB-A049-B6AB56A9FC5D}" type="slidenum">
              <a:rPr lang="en-US" smtClean="0"/>
              <a:t>‹#›</a:t>
            </a:fld>
            <a:endParaRPr lang="en-US"/>
          </a:p>
        </p:txBody>
      </p:sp>
    </p:spTree>
    <p:extLst>
      <p:ext uri="{BB962C8B-B14F-4D97-AF65-F5344CB8AC3E}">
        <p14:creationId xmlns:p14="http://schemas.microsoft.com/office/powerpoint/2010/main" val="99828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2822BE-C620-4A98-B9E0-DF9A44773F7F}" type="datetime1">
              <a:rPr lang="en-US" smtClean="0"/>
              <a:t>9/6/2018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195428-E136-44FB-A049-B6AB56A9FC5D}" type="slidenum">
              <a:rPr lang="en-US" smtClean="0"/>
              <a:t>‹#›</a:t>
            </a:fld>
            <a:endParaRPr lang="en-US"/>
          </a:p>
        </p:txBody>
      </p:sp>
    </p:spTree>
    <p:extLst>
      <p:ext uri="{BB962C8B-B14F-4D97-AF65-F5344CB8AC3E}">
        <p14:creationId xmlns:p14="http://schemas.microsoft.com/office/powerpoint/2010/main" val="297751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4C5EAF-137F-4482-ADBA-7967187007D5}" type="datetime1">
              <a:rPr lang="en-US" smtClean="0"/>
              <a:t>9/6/2018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95428-E136-44FB-A049-B6AB56A9FC5D}" type="slidenum">
              <a:rPr lang="en-US" smtClean="0"/>
              <a:t>‹#›</a:t>
            </a:fld>
            <a:endParaRPr lang="en-US"/>
          </a:p>
        </p:txBody>
      </p:sp>
    </p:spTree>
    <p:extLst>
      <p:ext uri="{BB962C8B-B14F-4D97-AF65-F5344CB8AC3E}">
        <p14:creationId xmlns:p14="http://schemas.microsoft.com/office/powerpoint/2010/main" val="4101159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C078ED-2D4D-4EC7-8BE9-BFC340EED1EB}" type="datetime1">
              <a:rPr lang="en-US" smtClean="0"/>
              <a:t>9/6/2018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95428-E136-44FB-A049-B6AB56A9FC5D}" type="slidenum">
              <a:rPr lang="en-US" smtClean="0"/>
              <a:t>‹#›</a:t>
            </a:fld>
            <a:endParaRPr lang="en-US"/>
          </a:p>
        </p:txBody>
      </p:sp>
    </p:spTree>
    <p:extLst>
      <p:ext uri="{BB962C8B-B14F-4D97-AF65-F5344CB8AC3E}">
        <p14:creationId xmlns:p14="http://schemas.microsoft.com/office/powerpoint/2010/main" val="3341436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EB2A5B-7BEE-441E-A761-7275C165BCDD}" type="datetime1">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5428-E136-44FB-A049-B6AB56A9FC5D}" type="slidenum">
              <a:rPr lang="en-US" smtClean="0"/>
              <a:t>‹#›</a:t>
            </a:fld>
            <a:endParaRPr lang="en-US"/>
          </a:p>
        </p:txBody>
      </p:sp>
    </p:spTree>
    <p:extLst>
      <p:ext uri="{BB962C8B-B14F-4D97-AF65-F5344CB8AC3E}">
        <p14:creationId xmlns:p14="http://schemas.microsoft.com/office/powerpoint/2010/main" val="446547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BD6DE9-10B9-43B7-8B17-DCA34076BED6}" type="datetime1">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5428-E136-44FB-A049-B6AB56A9FC5D}" type="slidenum">
              <a:rPr lang="en-US" smtClean="0"/>
              <a:t>‹#›</a:t>
            </a:fld>
            <a:endParaRPr lang="en-US"/>
          </a:p>
        </p:txBody>
      </p:sp>
    </p:spTree>
    <p:extLst>
      <p:ext uri="{BB962C8B-B14F-4D97-AF65-F5344CB8AC3E}">
        <p14:creationId xmlns:p14="http://schemas.microsoft.com/office/powerpoint/2010/main" val="4226034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roblem state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C16440-B11B-46CF-A126-597C4715BAC6}" type="datetime1">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5428-E136-44FB-A049-B6AB56A9FC5D}" type="slidenum">
              <a:rPr lang="en-US" smtClean="0"/>
              <a:t>‹#›</a:t>
            </a:fld>
            <a:endParaRPr lang="en-US" dirty="0"/>
          </a:p>
        </p:txBody>
      </p:sp>
      <p:sp>
        <p:nvSpPr>
          <p:cNvPr id="13" name="Diagonal Stripe 12"/>
          <p:cNvSpPr/>
          <p:nvPr userDrawn="1"/>
        </p:nvSpPr>
        <p:spPr>
          <a:xfrm flipH="1">
            <a:off x="8088434" y="-2"/>
            <a:ext cx="1055565" cy="799245"/>
          </a:xfrm>
          <a:prstGeom prst="diagStrip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Triangle 8"/>
          <p:cNvSpPr/>
          <p:nvPr userDrawn="1"/>
        </p:nvSpPr>
        <p:spPr>
          <a:xfrm flipH="1" flipV="1">
            <a:off x="8258254" y="-1"/>
            <a:ext cx="885745" cy="664309"/>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userDrawn="1"/>
        </p:nvSpPr>
        <p:spPr>
          <a:xfrm rot="2155983">
            <a:off x="8458444" y="90767"/>
            <a:ext cx="742461" cy="369332"/>
          </a:xfrm>
          <a:prstGeom prst="rect">
            <a:avLst/>
          </a:prstGeom>
          <a:noFill/>
        </p:spPr>
        <p:txBody>
          <a:bodyPr wrap="square" rtlCol="0">
            <a:spAutoFit/>
          </a:bodyPr>
          <a:lstStyle/>
          <a:p>
            <a:r>
              <a:rPr lang="en-US" dirty="0" smtClean="0"/>
              <a:t>Topic</a:t>
            </a:r>
            <a:endParaRPr lang="en-US" dirty="0"/>
          </a:p>
        </p:txBody>
      </p:sp>
    </p:spTree>
    <p:extLst>
      <p:ext uri="{BB962C8B-B14F-4D97-AF65-F5344CB8AC3E}">
        <p14:creationId xmlns:p14="http://schemas.microsoft.com/office/powerpoint/2010/main" val="26107115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Past wo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C2C97B-7D34-4950-AABD-7EF8D142DF91}" type="datetime1">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5428-E136-44FB-A049-B6AB56A9FC5D}" type="slidenum">
              <a:rPr lang="en-US" smtClean="0"/>
              <a:t>‹#›</a:t>
            </a:fld>
            <a:endParaRPr lang="en-US"/>
          </a:p>
        </p:txBody>
      </p:sp>
      <p:sp>
        <p:nvSpPr>
          <p:cNvPr id="13" name="Diagonal Stripe 12"/>
          <p:cNvSpPr/>
          <p:nvPr userDrawn="1"/>
        </p:nvSpPr>
        <p:spPr>
          <a:xfrm flipH="1">
            <a:off x="8088434" y="-2"/>
            <a:ext cx="1055565" cy="799245"/>
          </a:xfrm>
          <a:prstGeom prst="diagStrip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Triangle 8"/>
          <p:cNvSpPr/>
          <p:nvPr userDrawn="1"/>
        </p:nvSpPr>
        <p:spPr>
          <a:xfrm flipH="1" flipV="1">
            <a:off x="8258254" y="-1"/>
            <a:ext cx="885745" cy="664309"/>
          </a:xfrm>
          <a:prstGeom prst="r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rot="2155983">
            <a:off x="8549916" y="90766"/>
            <a:ext cx="672643" cy="369332"/>
          </a:xfrm>
          <a:prstGeom prst="rect">
            <a:avLst/>
          </a:prstGeom>
          <a:noFill/>
        </p:spPr>
        <p:txBody>
          <a:bodyPr wrap="square" rtlCol="0">
            <a:spAutoFit/>
          </a:bodyPr>
          <a:lstStyle/>
          <a:p>
            <a:r>
              <a:rPr lang="en-US" dirty="0" smtClean="0"/>
              <a:t>Past</a:t>
            </a:r>
            <a:endParaRPr lang="en-US" dirty="0"/>
          </a:p>
        </p:txBody>
      </p:sp>
    </p:spTree>
    <p:extLst>
      <p:ext uri="{BB962C8B-B14F-4D97-AF65-F5344CB8AC3E}">
        <p14:creationId xmlns:p14="http://schemas.microsoft.com/office/powerpoint/2010/main" val="33968466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Improvements and resul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6E56C0-FEDD-4DB0-A294-8CEE9A111210}" type="datetime1">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5428-E136-44FB-A049-B6AB56A9FC5D}" type="slidenum">
              <a:rPr lang="en-US" smtClean="0"/>
              <a:t>‹#›</a:t>
            </a:fld>
            <a:endParaRPr lang="en-US"/>
          </a:p>
        </p:txBody>
      </p:sp>
      <p:sp>
        <p:nvSpPr>
          <p:cNvPr id="13" name="Diagonal Stripe 12"/>
          <p:cNvSpPr/>
          <p:nvPr userDrawn="1"/>
        </p:nvSpPr>
        <p:spPr>
          <a:xfrm flipH="1">
            <a:off x="8088434" y="-2"/>
            <a:ext cx="1055565" cy="799245"/>
          </a:xfrm>
          <a:prstGeom prst="diagStrip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Triangle 8"/>
          <p:cNvSpPr/>
          <p:nvPr userDrawn="1"/>
        </p:nvSpPr>
        <p:spPr>
          <a:xfrm flipH="1" flipV="1">
            <a:off x="8258254" y="-1"/>
            <a:ext cx="885745" cy="664309"/>
          </a:xfrm>
          <a:prstGeom prst="rtTriangl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rot="2155983">
            <a:off x="8458444" y="90767"/>
            <a:ext cx="742461" cy="369332"/>
          </a:xfrm>
          <a:prstGeom prst="rect">
            <a:avLst/>
          </a:prstGeom>
          <a:noFill/>
        </p:spPr>
        <p:txBody>
          <a:bodyPr wrap="square" rtlCol="0">
            <a:spAutoFit/>
          </a:bodyPr>
          <a:lstStyle/>
          <a:p>
            <a:r>
              <a:rPr lang="en-US" dirty="0" smtClean="0"/>
              <a:t>New</a:t>
            </a:r>
            <a:endParaRPr lang="en-US" dirty="0"/>
          </a:p>
        </p:txBody>
      </p:sp>
    </p:spTree>
    <p:extLst>
      <p:ext uri="{BB962C8B-B14F-4D97-AF65-F5344CB8AC3E}">
        <p14:creationId xmlns:p14="http://schemas.microsoft.com/office/powerpoint/2010/main" val="414918231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Plann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C8E72FE-6FBC-44D7-A795-AB608548B2D7}" type="datetime1">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5428-E136-44FB-A049-B6AB56A9FC5D}" type="slidenum">
              <a:rPr lang="en-US" smtClean="0"/>
              <a:t>‹#›</a:t>
            </a:fld>
            <a:endParaRPr lang="en-US"/>
          </a:p>
        </p:txBody>
      </p:sp>
      <p:sp>
        <p:nvSpPr>
          <p:cNvPr id="13" name="Diagonal Stripe 12"/>
          <p:cNvSpPr/>
          <p:nvPr userDrawn="1"/>
        </p:nvSpPr>
        <p:spPr>
          <a:xfrm flipH="1">
            <a:off x="8088434" y="-2"/>
            <a:ext cx="1055565" cy="799245"/>
          </a:xfrm>
          <a:prstGeom prst="diagStrip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Triangle 8"/>
          <p:cNvSpPr/>
          <p:nvPr userDrawn="1"/>
        </p:nvSpPr>
        <p:spPr>
          <a:xfrm flipH="1" flipV="1">
            <a:off x="8258254" y="-1"/>
            <a:ext cx="885745" cy="664309"/>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rot="2155983">
            <a:off x="8510655" y="90767"/>
            <a:ext cx="638038" cy="369332"/>
          </a:xfrm>
          <a:prstGeom prst="rect">
            <a:avLst/>
          </a:prstGeom>
          <a:noFill/>
        </p:spPr>
        <p:txBody>
          <a:bodyPr wrap="square" rtlCol="0">
            <a:spAutoFit/>
          </a:bodyPr>
          <a:lstStyle/>
          <a:p>
            <a:r>
              <a:rPr lang="en-US" dirty="0" smtClean="0"/>
              <a:t>Plan</a:t>
            </a:r>
            <a:endParaRPr lang="en-US" dirty="0"/>
          </a:p>
        </p:txBody>
      </p:sp>
    </p:spTree>
    <p:extLst>
      <p:ext uri="{BB962C8B-B14F-4D97-AF65-F5344CB8AC3E}">
        <p14:creationId xmlns:p14="http://schemas.microsoft.com/office/powerpoint/2010/main" val="196911509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scuss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FEB8D7-5C00-4467-94F7-F9457AA8233D}" type="datetime1">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5428-E136-44FB-A049-B6AB56A9FC5D}" type="slidenum">
              <a:rPr lang="en-US" smtClean="0"/>
              <a:t>‹#›</a:t>
            </a:fld>
            <a:endParaRPr lang="en-US"/>
          </a:p>
        </p:txBody>
      </p:sp>
      <p:sp>
        <p:nvSpPr>
          <p:cNvPr id="13" name="Diagonal Stripe 12"/>
          <p:cNvSpPr/>
          <p:nvPr userDrawn="1"/>
        </p:nvSpPr>
        <p:spPr>
          <a:xfrm flipH="1">
            <a:off x="8088434" y="-2"/>
            <a:ext cx="1055565" cy="799245"/>
          </a:xfrm>
          <a:prstGeom prst="diagStrip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Triangle 8"/>
          <p:cNvSpPr/>
          <p:nvPr userDrawn="1"/>
        </p:nvSpPr>
        <p:spPr>
          <a:xfrm flipH="1" flipV="1">
            <a:off x="8258254" y="-1"/>
            <a:ext cx="885745" cy="664309"/>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rot="2155983">
            <a:off x="8521090" y="71518"/>
            <a:ext cx="568647" cy="369332"/>
          </a:xfrm>
          <a:prstGeom prst="rect">
            <a:avLst/>
          </a:prstGeom>
          <a:noFill/>
        </p:spPr>
        <p:txBody>
          <a:bodyPr wrap="square" rtlCol="0">
            <a:spAutoFit/>
          </a:bodyPr>
          <a:lstStyle/>
          <a:p>
            <a:r>
              <a:rPr lang="en-US" dirty="0" smtClean="0"/>
              <a:t>Talk</a:t>
            </a:r>
            <a:endParaRPr lang="en-US" dirty="0"/>
          </a:p>
        </p:txBody>
      </p:sp>
    </p:spTree>
    <p:extLst>
      <p:ext uri="{BB962C8B-B14F-4D97-AF65-F5344CB8AC3E}">
        <p14:creationId xmlns:p14="http://schemas.microsoft.com/office/powerpoint/2010/main" val="39936391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9D061B-CCDE-4D09-A2C5-546866CC57EA}" type="datetime1">
              <a:rPr lang="en-US" smtClean="0"/>
              <a:t>9/6/2018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195428-E136-44FB-A049-B6AB56A9FC5D}" type="slidenum">
              <a:rPr lang="en-US" smtClean="0"/>
              <a:t>‹#›</a:t>
            </a:fld>
            <a:endParaRPr lang="en-US"/>
          </a:p>
        </p:txBody>
      </p:sp>
    </p:spTree>
    <p:extLst>
      <p:ext uri="{BB962C8B-B14F-4D97-AF65-F5344CB8AC3E}">
        <p14:creationId xmlns:p14="http://schemas.microsoft.com/office/powerpoint/2010/main" val="3670604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14D97E5-E16F-4E9C-A440-80FC7D4499CE}" type="datetime1">
              <a:rPr lang="en-US" smtClean="0"/>
              <a:t>9/6/2018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195428-E136-44FB-A049-B6AB56A9FC5D}" type="slidenum">
              <a:rPr lang="en-US" smtClean="0"/>
              <a:t>‹#›</a:t>
            </a:fld>
            <a:endParaRPr lang="en-US"/>
          </a:p>
        </p:txBody>
      </p:sp>
    </p:spTree>
    <p:extLst>
      <p:ext uri="{BB962C8B-B14F-4D97-AF65-F5344CB8AC3E}">
        <p14:creationId xmlns:p14="http://schemas.microsoft.com/office/powerpoint/2010/main" val="2959866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B645027-F052-42A1-B3FD-E3A328069C20}" type="datetime1">
              <a:rPr lang="en-US" smtClean="0"/>
              <a:t>9/6/2018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195428-E136-44FB-A049-B6AB56A9FC5D}" type="slidenum">
              <a:rPr lang="en-US" smtClean="0"/>
              <a:t>‹#›</a:t>
            </a:fld>
            <a:endParaRPr lang="en-US"/>
          </a:p>
        </p:txBody>
      </p:sp>
    </p:spTree>
    <p:extLst>
      <p:ext uri="{BB962C8B-B14F-4D97-AF65-F5344CB8AC3E}">
        <p14:creationId xmlns:p14="http://schemas.microsoft.com/office/powerpoint/2010/main" val="3900735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84BEBE-EBC3-4596-AC57-C417BE13E075}" type="datetime1">
              <a:rPr lang="en-US" smtClean="0"/>
              <a:t>9/6/2018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195428-E136-44FB-A049-B6AB56A9FC5D}" type="slidenum">
              <a:rPr lang="en-US" smtClean="0"/>
              <a:t>‹#›</a:t>
            </a:fld>
            <a:endParaRPr lang="en-US"/>
          </a:p>
        </p:txBody>
      </p:sp>
    </p:spTree>
    <p:extLst>
      <p:ext uri="{BB962C8B-B14F-4D97-AF65-F5344CB8AC3E}">
        <p14:creationId xmlns:p14="http://schemas.microsoft.com/office/powerpoint/2010/main" val="4274191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Clustering </a:t>
            </a:r>
            <a:br>
              <a:rPr lang="en-US" dirty="0" smtClean="0"/>
            </a:br>
            <a:r>
              <a:rPr lang="en-US" dirty="0" smtClean="0"/>
              <a:t>and Partitioning </a:t>
            </a:r>
            <a:br>
              <a:rPr lang="en-US" dirty="0" smtClean="0"/>
            </a:br>
            <a:r>
              <a:rPr lang="en-US" dirty="0" smtClean="0"/>
              <a:t>for 3D ICs architectures</a:t>
            </a:r>
            <a:endParaRPr lang="en-US" dirty="0"/>
          </a:p>
        </p:txBody>
      </p:sp>
      <p:sp>
        <p:nvSpPr>
          <p:cNvPr id="3" name="Subtitle 2"/>
          <p:cNvSpPr>
            <a:spLocks noGrp="1"/>
          </p:cNvSpPr>
          <p:nvPr>
            <p:ph type="subTitle" idx="1"/>
          </p:nvPr>
        </p:nvSpPr>
        <p:spPr/>
        <p:txBody>
          <a:bodyPr/>
          <a:lstStyle/>
          <a:p>
            <a:r>
              <a:rPr lang="en-US" dirty="0" smtClean="0"/>
              <a:t>Research progress committee</a:t>
            </a:r>
          </a:p>
          <a:p>
            <a:r>
              <a:rPr lang="en-US" dirty="0" smtClean="0"/>
              <a:t>September 2018</a:t>
            </a:r>
            <a:endParaRPr lang="en-US" dirty="0"/>
          </a:p>
        </p:txBody>
      </p:sp>
    </p:spTree>
    <p:extLst>
      <p:ext uri="{BB962C8B-B14F-4D97-AF65-F5344CB8AC3E}">
        <p14:creationId xmlns:p14="http://schemas.microsoft.com/office/powerpoint/2010/main" val="35138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designs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3756387"/>
              </p:ext>
            </p:extLst>
          </p:nvPr>
        </p:nvGraphicFramePr>
        <p:xfrm>
          <a:off x="628650" y="1825625"/>
          <a:ext cx="7886700" cy="2966720"/>
        </p:xfrm>
        <a:graphic>
          <a:graphicData uri="http://schemas.openxmlformats.org/drawingml/2006/table">
            <a:tbl>
              <a:tblPr firstRow="1" bandRow="1">
                <a:tableStyleId>{5C22544A-7EE6-4342-B048-85BDC9FD1C3A}</a:tableStyleId>
              </a:tblPr>
              <a:tblGrid>
                <a:gridCol w="1797309"/>
                <a:gridCol w="1357371"/>
                <a:gridCol w="1577340"/>
                <a:gridCol w="1577340"/>
                <a:gridCol w="1577340"/>
              </a:tblGrid>
              <a:tr h="370840">
                <a:tc>
                  <a:txBody>
                    <a:bodyPr/>
                    <a:lstStyle/>
                    <a:p>
                      <a:endParaRPr lang="en-US" dirty="0"/>
                    </a:p>
                  </a:txBody>
                  <a:tcPr/>
                </a:tc>
                <a:tc>
                  <a:txBody>
                    <a:bodyPr/>
                    <a:lstStyle/>
                    <a:p>
                      <a:r>
                        <a:rPr lang="en-US" dirty="0" smtClean="0"/>
                        <a:t>Gates</a:t>
                      </a:r>
                      <a:endParaRPr lang="en-US" dirty="0"/>
                    </a:p>
                  </a:txBody>
                  <a:tcPr/>
                </a:tc>
                <a:tc>
                  <a:txBody>
                    <a:bodyPr/>
                    <a:lstStyle/>
                    <a:p>
                      <a:r>
                        <a:rPr lang="en-US" dirty="0" smtClean="0"/>
                        <a:t>Nets</a:t>
                      </a:r>
                      <a:endParaRPr lang="en-US" dirty="0"/>
                    </a:p>
                  </a:txBody>
                  <a:tcPr/>
                </a:tc>
                <a:tc>
                  <a:txBody>
                    <a:bodyPr/>
                    <a:lstStyle/>
                    <a:p>
                      <a:r>
                        <a:rPr lang="en-US" dirty="0" smtClean="0"/>
                        <a:t>WL [µm]</a:t>
                      </a:r>
                      <a:endParaRPr lang="en-US" dirty="0"/>
                    </a:p>
                  </a:txBody>
                  <a:tcPr/>
                </a:tc>
                <a:tc>
                  <a:txBody>
                    <a:bodyPr/>
                    <a:lstStyle/>
                    <a:p>
                      <a:r>
                        <a:rPr lang="en-US" dirty="0" smtClean="0"/>
                        <a:t>Area [µm²]</a:t>
                      </a:r>
                      <a:endParaRPr lang="en-US" dirty="0"/>
                    </a:p>
                  </a:txBody>
                  <a:tcPr/>
                </a:tc>
              </a:tr>
              <a:tr h="370840">
                <a:tc>
                  <a:txBody>
                    <a:bodyPr/>
                    <a:lstStyle/>
                    <a:p>
                      <a:r>
                        <a:rPr lang="en-US" dirty="0" smtClean="0"/>
                        <a:t>LDPC</a:t>
                      </a:r>
                      <a:endParaRPr lang="en-US" dirty="0"/>
                    </a:p>
                  </a:txBody>
                  <a:tcPr/>
                </a:tc>
                <a:tc>
                  <a:txBody>
                    <a:bodyPr/>
                    <a:lstStyle/>
                    <a:p>
                      <a:pPr algn="r"/>
                      <a:r>
                        <a:rPr lang="en-US" dirty="0" smtClean="0"/>
                        <a:t>42,471</a:t>
                      </a:r>
                      <a:endParaRPr lang="en-US" dirty="0"/>
                    </a:p>
                  </a:txBody>
                  <a:tcPr/>
                </a:tc>
                <a:tc>
                  <a:txBody>
                    <a:bodyPr/>
                    <a:lstStyle/>
                    <a:p>
                      <a:pPr algn="r"/>
                      <a:r>
                        <a:rPr lang="en-US" dirty="0" smtClean="0"/>
                        <a:t>49,633</a:t>
                      </a:r>
                      <a:endParaRPr lang="en-US" dirty="0"/>
                    </a:p>
                  </a:txBody>
                  <a:tcPr/>
                </a:tc>
                <a:tc>
                  <a:txBody>
                    <a:bodyPr/>
                    <a:lstStyle/>
                    <a:p>
                      <a:pPr algn="r"/>
                      <a:r>
                        <a:rPr lang="en-US" dirty="0" smtClean="0"/>
                        <a:t>173,167</a:t>
                      </a:r>
                      <a:endParaRPr lang="en-US" dirty="0"/>
                    </a:p>
                  </a:txBody>
                  <a:tcPr/>
                </a:tc>
                <a:tc>
                  <a:txBody>
                    <a:bodyPr/>
                    <a:lstStyle/>
                    <a:p>
                      <a:pPr algn="r"/>
                      <a:r>
                        <a:rPr lang="en-US" dirty="0" smtClean="0"/>
                        <a:t>3,309</a:t>
                      </a:r>
                      <a:endParaRPr lang="en-US" dirty="0"/>
                    </a:p>
                  </a:txBody>
                  <a:tcPr/>
                </a:tc>
              </a:tr>
              <a:tr h="370840">
                <a:tc>
                  <a:txBody>
                    <a:bodyPr/>
                    <a:lstStyle/>
                    <a:p>
                      <a:r>
                        <a:rPr lang="en-US" dirty="0" smtClean="0"/>
                        <a:t>SmallBoom</a:t>
                      </a:r>
                      <a:endParaRPr lang="en-US" dirty="0"/>
                    </a:p>
                  </a:txBody>
                  <a:tcPr/>
                </a:tc>
                <a:tc>
                  <a:txBody>
                    <a:bodyPr/>
                    <a:lstStyle/>
                    <a:p>
                      <a:pPr algn="r"/>
                      <a:r>
                        <a:rPr lang="en-US" dirty="0" smtClean="0"/>
                        <a:t>121,580</a:t>
                      </a:r>
                      <a:endParaRPr lang="en-US" dirty="0"/>
                    </a:p>
                  </a:txBody>
                  <a:tcPr/>
                </a:tc>
                <a:tc>
                  <a:txBody>
                    <a:bodyPr/>
                    <a:lstStyle/>
                    <a:p>
                      <a:pPr algn="r"/>
                      <a:r>
                        <a:rPr lang="en-US" dirty="0" smtClean="0"/>
                        <a:t>137,171</a:t>
                      </a:r>
                      <a:endParaRPr lang="en-US" dirty="0"/>
                    </a:p>
                  </a:txBody>
                  <a:tcPr/>
                </a:tc>
                <a:tc>
                  <a:txBody>
                    <a:bodyPr/>
                    <a:lstStyle/>
                    <a:p>
                      <a:pPr algn="r"/>
                      <a:r>
                        <a:rPr lang="en-US" dirty="0" smtClean="0"/>
                        <a:t>308,947</a:t>
                      </a:r>
                      <a:endParaRPr lang="en-US" dirty="0"/>
                    </a:p>
                  </a:txBody>
                  <a:tcPr/>
                </a:tc>
                <a:tc>
                  <a:txBody>
                    <a:bodyPr/>
                    <a:lstStyle/>
                    <a:p>
                      <a:pPr algn="r"/>
                      <a:r>
                        <a:rPr lang="en-US" dirty="0" smtClean="0"/>
                        <a:t>10,400</a:t>
                      </a:r>
                      <a:endParaRPr lang="en-US" dirty="0"/>
                    </a:p>
                  </a:txBody>
                  <a:tcPr/>
                </a:tc>
              </a:tr>
              <a:tr h="370840">
                <a:tc>
                  <a:txBody>
                    <a:bodyPr/>
                    <a:lstStyle/>
                    <a:p>
                      <a:r>
                        <a:rPr lang="en-US" dirty="0" smtClean="0"/>
                        <a:t>CCX</a:t>
                      </a:r>
                      <a:endParaRPr lang="en-US" dirty="0"/>
                    </a:p>
                  </a:txBody>
                  <a:tcPr/>
                </a:tc>
                <a:tc>
                  <a:txBody>
                    <a:bodyPr/>
                    <a:lstStyle/>
                    <a:p>
                      <a:pPr algn="r"/>
                      <a:r>
                        <a:rPr lang="en-US" dirty="0" smtClean="0"/>
                        <a:t>185,777</a:t>
                      </a:r>
                      <a:endParaRPr lang="en-US" dirty="0"/>
                    </a:p>
                  </a:txBody>
                  <a:tcPr/>
                </a:tc>
                <a:tc>
                  <a:txBody>
                    <a:bodyPr/>
                    <a:lstStyle/>
                    <a:p>
                      <a:pPr algn="r"/>
                      <a:r>
                        <a:rPr lang="en-US" dirty="0" smtClean="0"/>
                        <a:t>200,999</a:t>
                      </a:r>
                      <a:endParaRPr lang="en-US" dirty="0"/>
                    </a:p>
                  </a:txBody>
                  <a:tcPr/>
                </a:tc>
                <a:tc>
                  <a:txBody>
                    <a:bodyPr/>
                    <a:lstStyle/>
                    <a:p>
                      <a:pPr algn="r"/>
                      <a:r>
                        <a:rPr lang="en-US" dirty="0" smtClean="0"/>
                        <a:t>5,455,493</a:t>
                      </a:r>
                      <a:endParaRPr lang="en-US" dirty="0"/>
                    </a:p>
                  </a:txBody>
                  <a:tcPr/>
                </a:tc>
                <a:tc>
                  <a:txBody>
                    <a:bodyPr/>
                    <a:lstStyle/>
                    <a:p>
                      <a:pPr algn="r"/>
                      <a:r>
                        <a:rPr lang="en-US" dirty="0" smtClean="0"/>
                        <a:t>313,464</a:t>
                      </a:r>
                      <a:endParaRPr lang="en-US" dirty="0"/>
                    </a:p>
                  </a:txBody>
                  <a:tcPr/>
                </a:tc>
              </a:tr>
              <a:tr h="370840">
                <a:tc>
                  <a:txBody>
                    <a:bodyPr/>
                    <a:lstStyle/>
                    <a:p>
                      <a:r>
                        <a:rPr lang="en-US" dirty="0" smtClean="0"/>
                        <a:t>Flipr</a:t>
                      </a:r>
                      <a:endParaRPr lang="en-US" dirty="0"/>
                    </a:p>
                  </a:txBody>
                  <a:tcPr/>
                </a:tc>
                <a:tc>
                  <a:txBody>
                    <a:bodyPr/>
                    <a:lstStyle/>
                    <a:p>
                      <a:pPr algn="r"/>
                      <a:r>
                        <a:rPr lang="en-US" dirty="0" smtClean="0"/>
                        <a:t>220,587</a:t>
                      </a:r>
                      <a:endParaRPr lang="en-US" dirty="0"/>
                    </a:p>
                  </a:txBody>
                  <a:tcPr/>
                </a:tc>
                <a:tc>
                  <a:txBody>
                    <a:bodyPr/>
                    <a:lstStyle/>
                    <a:p>
                      <a:pPr algn="r"/>
                      <a:r>
                        <a:rPr lang="en-US" dirty="0" smtClean="0"/>
                        <a:t>234,373</a:t>
                      </a:r>
                      <a:endParaRPr lang="en-US" dirty="0"/>
                    </a:p>
                  </a:txBody>
                  <a:tcPr/>
                </a:tc>
                <a:tc>
                  <a:txBody>
                    <a:bodyPr/>
                    <a:lstStyle/>
                    <a:p>
                      <a:pPr algn="r"/>
                      <a:r>
                        <a:rPr lang="en-US" dirty="0" smtClean="0"/>
                        <a:t>767,365</a:t>
                      </a:r>
                      <a:endParaRPr lang="en-US" dirty="0"/>
                    </a:p>
                  </a:txBody>
                  <a:tcPr/>
                </a:tc>
                <a:tc>
                  <a:txBody>
                    <a:bodyPr/>
                    <a:lstStyle/>
                    <a:p>
                      <a:pPr algn="r"/>
                      <a:r>
                        <a:rPr lang="en-US" dirty="0" smtClean="0"/>
                        <a:t>14,713</a:t>
                      </a:r>
                      <a:endParaRPr lang="en-US" dirty="0"/>
                    </a:p>
                  </a:txBody>
                  <a:tcPr/>
                </a:tc>
              </a:tr>
              <a:tr h="370840">
                <a:tc>
                  <a:txBody>
                    <a:bodyPr/>
                    <a:lstStyle/>
                    <a:p>
                      <a:r>
                        <a:rPr lang="en-US" dirty="0" smtClean="0"/>
                        <a:t>SPC</a:t>
                      </a:r>
                      <a:endParaRPr lang="en-US" dirty="0"/>
                    </a:p>
                  </a:txBody>
                  <a:tcPr/>
                </a:tc>
                <a:tc>
                  <a:txBody>
                    <a:bodyPr/>
                    <a:lstStyle/>
                    <a:p>
                      <a:pPr algn="r"/>
                      <a:r>
                        <a:rPr lang="en-US" dirty="0" smtClean="0"/>
                        <a:t>289,812</a:t>
                      </a:r>
                      <a:endParaRPr lang="en-US" dirty="0"/>
                    </a:p>
                  </a:txBody>
                  <a:tcPr/>
                </a:tc>
                <a:tc>
                  <a:txBody>
                    <a:bodyPr/>
                    <a:lstStyle/>
                    <a:p>
                      <a:pPr algn="r"/>
                      <a:r>
                        <a:rPr lang="en-US" dirty="0" smtClean="0"/>
                        <a:t>306,118</a:t>
                      </a:r>
                      <a:endParaRPr lang="en-US" dirty="0"/>
                    </a:p>
                  </a:txBody>
                  <a:tcPr/>
                </a:tc>
                <a:tc>
                  <a:txBody>
                    <a:bodyPr/>
                    <a:lstStyle/>
                    <a:p>
                      <a:pPr algn="r"/>
                      <a:r>
                        <a:rPr lang="en-US" dirty="0" smtClean="0"/>
                        <a:t>10,112,735</a:t>
                      </a:r>
                      <a:endParaRPr lang="en-US" dirty="0"/>
                    </a:p>
                  </a:txBody>
                  <a:tcPr/>
                </a:tc>
                <a:tc>
                  <a:txBody>
                    <a:bodyPr/>
                    <a:lstStyle/>
                    <a:p>
                      <a:pPr algn="r"/>
                      <a:r>
                        <a:rPr lang="en-US" dirty="0" smtClean="0"/>
                        <a:t>906,827</a:t>
                      </a:r>
                    </a:p>
                  </a:txBody>
                  <a:tcPr/>
                </a:tc>
              </a:tr>
              <a:tr h="370840">
                <a:tc>
                  <a:txBody>
                    <a:bodyPr/>
                    <a:lstStyle/>
                    <a:p>
                      <a:r>
                        <a:rPr lang="en-US" b="1" dirty="0" smtClean="0"/>
                        <a:t>LDPC</a:t>
                      </a:r>
                      <a:r>
                        <a:rPr lang="en-US" b="1" baseline="0" dirty="0" smtClean="0"/>
                        <a:t> 4x4 Serial</a:t>
                      </a:r>
                      <a:endParaRPr lang="en-US" b="1" dirty="0"/>
                    </a:p>
                  </a:txBody>
                  <a:tcPr/>
                </a:tc>
                <a:tc>
                  <a:txBody>
                    <a:bodyPr/>
                    <a:lstStyle/>
                    <a:p>
                      <a:pPr algn="r"/>
                      <a:r>
                        <a:rPr lang="en-US" b="1" dirty="0" smtClean="0"/>
                        <a:t>694,082</a:t>
                      </a:r>
                      <a:endParaRPr lang="en-US" b="1" dirty="0"/>
                    </a:p>
                  </a:txBody>
                  <a:tcPr/>
                </a:tc>
                <a:tc>
                  <a:txBody>
                    <a:bodyPr/>
                    <a:lstStyle/>
                    <a:p>
                      <a:pPr algn="r"/>
                      <a:r>
                        <a:rPr lang="en-US" b="1" dirty="0" smtClean="0"/>
                        <a:t>773,679</a:t>
                      </a:r>
                      <a:endParaRPr lang="en-US" b="1" dirty="0"/>
                    </a:p>
                  </a:txBody>
                  <a:tcPr/>
                </a:tc>
                <a:tc>
                  <a:txBody>
                    <a:bodyPr/>
                    <a:lstStyle/>
                    <a:p>
                      <a:pPr algn="r"/>
                      <a:r>
                        <a:rPr lang="en-US" b="1" dirty="0" smtClean="0"/>
                        <a:t>6,023,683</a:t>
                      </a:r>
                      <a:endParaRPr lang="en-US" b="1" dirty="0"/>
                    </a:p>
                  </a:txBody>
                  <a:tcPr/>
                </a:tc>
                <a:tc>
                  <a:txBody>
                    <a:bodyPr/>
                    <a:lstStyle/>
                    <a:p>
                      <a:pPr algn="r"/>
                      <a:r>
                        <a:rPr lang="en-US" b="1" dirty="0" smtClean="0"/>
                        <a:t>57,085</a:t>
                      </a:r>
                    </a:p>
                  </a:txBody>
                  <a:tcPr/>
                </a:tc>
              </a:tr>
              <a:tr h="370840">
                <a:tc>
                  <a:txBody>
                    <a:bodyPr/>
                    <a:lstStyle/>
                    <a:p>
                      <a:r>
                        <a:rPr lang="en-US" b="1" dirty="0" smtClean="0"/>
                        <a:t>LDPC 4x4</a:t>
                      </a:r>
                      <a:endParaRPr lang="en-US" b="1" dirty="0"/>
                    </a:p>
                  </a:txBody>
                  <a:tcPr/>
                </a:tc>
                <a:tc>
                  <a:txBody>
                    <a:bodyPr/>
                    <a:lstStyle/>
                    <a:p>
                      <a:pPr algn="r"/>
                      <a:r>
                        <a:rPr lang="en-US" b="1" dirty="0" smtClean="0"/>
                        <a:t>808,199</a:t>
                      </a:r>
                      <a:endParaRPr lang="en-US" b="1" dirty="0"/>
                    </a:p>
                  </a:txBody>
                  <a:tcPr/>
                </a:tc>
                <a:tc>
                  <a:txBody>
                    <a:bodyPr/>
                    <a:lstStyle/>
                    <a:p>
                      <a:pPr algn="r"/>
                      <a:r>
                        <a:rPr lang="en-US" b="1" dirty="0" smtClean="0"/>
                        <a:t>883,395</a:t>
                      </a:r>
                      <a:endParaRPr lang="en-US" b="1" dirty="0"/>
                    </a:p>
                  </a:txBody>
                  <a:tcPr/>
                </a:tc>
                <a:tc>
                  <a:txBody>
                    <a:bodyPr/>
                    <a:lstStyle/>
                    <a:p>
                      <a:pPr algn="r"/>
                      <a:r>
                        <a:rPr lang="en-US" b="1" dirty="0" smtClean="0"/>
                        <a:t>10,872,106</a:t>
                      </a:r>
                      <a:endParaRPr lang="en-US" b="1" dirty="0"/>
                    </a:p>
                  </a:txBody>
                  <a:tcPr/>
                </a:tc>
                <a:tc>
                  <a:txBody>
                    <a:bodyPr/>
                    <a:lstStyle/>
                    <a:p>
                      <a:pPr algn="r"/>
                      <a:r>
                        <a:rPr lang="en-US" b="1" dirty="0" smtClean="0"/>
                        <a:t>105,682</a:t>
                      </a:r>
                    </a:p>
                  </a:txBody>
                  <a:tcPr/>
                </a:tc>
              </a:tr>
            </a:tbl>
          </a:graphicData>
        </a:graphic>
      </p:graphicFrame>
      <p:sp>
        <p:nvSpPr>
          <p:cNvPr id="3" name="Slide Number Placeholder 2"/>
          <p:cNvSpPr>
            <a:spLocks noGrp="1"/>
          </p:cNvSpPr>
          <p:nvPr>
            <p:ph type="sldNum" sz="quarter" idx="12"/>
          </p:nvPr>
        </p:nvSpPr>
        <p:spPr/>
        <p:txBody>
          <a:bodyPr/>
          <a:lstStyle/>
          <a:p>
            <a:fld id="{5E195428-E136-44FB-A049-B6AB56A9FC5D}" type="slidenum">
              <a:rPr lang="en-US" smtClean="0"/>
              <a:t>10</a:t>
            </a:fld>
            <a:endParaRPr lang="en-US"/>
          </a:p>
        </p:txBody>
      </p:sp>
      <p:sp>
        <p:nvSpPr>
          <p:cNvPr id="5" name="TextBox 4"/>
          <p:cNvSpPr txBox="1"/>
          <p:nvPr/>
        </p:nvSpPr>
        <p:spPr>
          <a:xfrm>
            <a:off x="628650" y="5292762"/>
            <a:ext cx="7886700" cy="1200329"/>
          </a:xfrm>
          <a:prstGeom prst="rect">
            <a:avLst/>
          </a:prstGeom>
          <a:noFill/>
        </p:spPr>
        <p:txBody>
          <a:bodyPr wrap="square" rtlCol="0">
            <a:spAutoFit/>
          </a:bodyPr>
          <a:lstStyle/>
          <a:p>
            <a:r>
              <a:rPr lang="en-US" dirty="0" smtClean="0"/>
              <a:t>16 daisy-chained LDPC cores</a:t>
            </a:r>
          </a:p>
          <a:p>
            <a:r>
              <a:rPr lang="en-US" dirty="0" smtClean="0"/>
              <a:t>16 fully interconnected LDPC cores</a:t>
            </a:r>
            <a:endParaRPr lang="en-US" dirty="0"/>
          </a:p>
          <a:p>
            <a:endParaRPr lang="en-US" dirty="0" smtClean="0"/>
          </a:p>
          <a:p>
            <a:r>
              <a:rPr lang="en-US" dirty="0"/>
              <a:t>→ Larger </a:t>
            </a:r>
            <a:r>
              <a:rPr lang="en-US" dirty="0" smtClean="0"/>
              <a:t>designs </a:t>
            </a:r>
            <a:r>
              <a:rPr lang="en-US" dirty="0" smtClean="0"/>
              <a:t>with different level of interconnection</a:t>
            </a:r>
            <a:endParaRPr lang="en-US" dirty="0"/>
          </a:p>
        </p:txBody>
      </p:sp>
      <p:sp>
        <p:nvSpPr>
          <p:cNvPr id="8" name="Freeform 7"/>
          <p:cNvSpPr/>
          <p:nvPr/>
        </p:nvSpPr>
        <p:spPr>
          <a:xfrm>
            <a:off x="149290" y="4264091"/>
            <a:ext cx="479360" cy="1184988"/>
          </a:xfrm>
          <a:custGeom>
            <a:avLst/>
            <a:gdLst>
              <a:gd name="connsiteX0" fmla="*/ 140329 w 177652"/>
              <a:gd name="connsiteY0" fmla="*/ 0 h 1222310"/>
              <a:gd name="connsiteX1" fmla="*/ 370 w 177652"/>
              <a:gd name="connsiteY1" fmla="*/ 662473 h 1222310"/>
              <a:gd name="connsiteX2" fmla="*/ 177652 w 177652"/>
              <a:gd name="connsiteY2" fmla="*/ 1222310 h 1222310"/>
            </a:gdLst>
            <a:ahLst/>
            <a:cxnLst>
              <a:cxn ang="0">
                <a:pos x="connsiteX0" y="connsiteY0"/>
              </a:cxn>
              <a:cxn ang="0">
                <a:pos x="connsiteX1" y="connsiteY1"/>
              </a:cxn>
              <a:cxn ang="0">
                <a:pos x="connsiteX2" y="connsiteY2"/>
              </a:cxn>
            </a:cxnLst>
            <a:rect l="l" t="t" r="r" b="b"/>
            <a:pathLst>
              <a:path w="177652" h="1222310">
                <a:moveTo>
                  <a:pt x="140329" y="0"/>
                </a:moveTo>
                <a:cubicBezTo>
                  <a:pt x="67239" y="229377"/>
                  <a:pt x="-5850" y="458755"/>
                  <a:pt x="370" y="662473"/>
                </a:cubicBezTo>
                <a:cubicBezTo>
                  <a:pt x="6590" y="866191"/>
                  <a:pt x="117003" y="1127449"/>
                  <a:pt x="177652" y="1222310"/>
                </a:cubicBezTo>
              </a:path>
            </a:pathLst>
          </a:custGeom>
          <a:noFill/>
          <a:ln>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30257" y="4627984"/>
            <a:ext cx="513555" cy="1138334"/>
          </a:xfrm>
          <a:custGeom>
            <a:avLst/>
            <a:gdLst>
              <a:gd name="connsiteX0" fmla="*/ 448241 w 513555"/>
              <a:gd name="connsiteY0" fmla="*/ 0 h 1138334"/>
              <a:gd name="connsiteX1" fmla="*/ 372 w 513555"/>
              <a:gd name="connsiteY1" fmla="*/ 877077 h 1138334"/>
              <a:gd name="connsiteX2" fmla="*/ 513555 w 513555"/>
              <a:gd name="connsiteY2" fmla="*/ 1138334 h 1138334"/>
            </a:gdLst>
            <a:ahLst/>
            <a:cxnLst>
              <a:cxn ang="0">
                <a:pos x="connsiteX0" y="connsiteY0"/>
              </a:cxn>
              <a:cxn ang="0">
                <a:pos x="connsiteX1" y="connsiteY1"/>
              </a:cxn>
              <a:cxn ang="0">
                <a:pos x="connsiteX2" y="connsiteY2"/>
              </a:cxn>
            </a:cxnLst>
            <a:rect l="l" t="t" r="r" b="b"/>
            <a:pathLst>
              <a:path w="513555" h="1138334">
                <a:moveTo>
                  <a:pt x="448241" y="0"/>
                </a:moveTo>
                <a:cubicBezTo>
                  <a:pt x="218863" y="343677"/>
                  <a:pt x="-10514" y="687355"/>
                  <a:pt x="372" y="877077"/>
                </a:cubicBezTo>
                <a:cubicBezTo>
                  <a:pt x="11258" y="1066799"/>
                  <a:pt x="428025" y="1088571"/>
                  <a:pt x="513555" y="1138334"/>
                </a:cubicBezTo>
              </a:path>
            </a:pathLst>
          </a:custGeom>
          <a:noFill/>
          <a:ln>
            <a:solidFill>
              <a:schemeClr val="accent2">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4848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1: </a:t>
            </a:r>
            <a:r>
              <a:rPr lang="en-US" dirty="0" smtClean="0"/>
              <a:t>random</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Create all clusters first</a:t>
            </a:r>
          </a:p>
          <a:p>
            <a:pPr marL="0" indent="0">
              <a:lnSpc>
                <a:spcPct val="150000"/>
              </a:lnSpc>
              <a:buNone/>
            </a:pPr>
            <a:r>
              <a:rPr lang="en-US" dirty="0" smtClean="0"/>
              <a:t>Dispatch gates following a uniform random variable</a:t>
            </a:r>
          </a:p>
          <a:p>
            <a:endParaRPr lang="en-US" dirty="0"/>
          </a:p>
          <a:p>
            <a:pPr marL="0" indent="0">
              <a:buNone/>
            </a:pPr>
            <a:r>
              <a:rPr lang="en-US" dirty="0" smtClean="0"/>
              <a:t>→ Reference for more elaborate methods</a:t>
            </a:r>
          </a:p>
          <a:p>
            <a:pPr marL="0" indent="0">
              <a:buNone/>
            </a:pPr>
            <a:endParaRPr lang="en-US" dirty="0" smtClean="0"/>
          </a:p>
        </p:txBody>
      </p:sp>
      <p:sp>
        <p:nvSpPr>
          <p:cNvPr id="4" name="Slide Number Placeholder 3"/>
          <p:cNvSpPr>
            <a:spLocks noGrp="1"/>
          </p:cNvSpPr>
          <p:nvPr>
            <p:ph type="sldNum" sz="quarter" idx="12"/>
          </p:nvPr>
        </p:nvSpPr>
        <p:spPr/>
        <p:txBody>
          <a:bodyPr/>
          <a:lstStyle/>
          <a:p>
            <a:fld id="{5E195428-E136-44FB-A049-B6AB56A9FC5D}" type="slidenum">
              <a:rPr lang="en-US" smtClean="0"/>
              <a:t>11</a:t>
            </a:fld>
            <a:endParaRPr lang="en-US"/>
          </a:p>
        </p:txBody>
      </p:sp>
    </p:spTree>
    <p:extLst>
      <p:ext uri="{BB962C8B-B14F-4D97-AF65-F5344CB8AC3E}">
        <p14:creationId xmlns:p14="http://schemas.microsoft.com/office/powerpoint/2010/main" val="296065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2: </a:t>
            </a:r>
            <a:r>
              <a:rPr lang="en-US" dirty="0" smtClean="0"/>
              <a:t>using partitioning</a:t>
            </a:r>
            <a:endParaRPr lang="en-US" dirty="0"/>
          </a:p>
        </p:txBody>
      </p:sp>
      <p:sp>
        <p:nvSpPr>
          <p:cNvPr id="3" name="Content Placeholder 2"/>
          <p:cNvSpPr>
            <a:spLocks noGrp="1"/>
          </p:cNvSpPr>
          <p:nvPr>
            <p:ph idx="1"/>
          </p:nvPr>
        </p:nvSpPr>
        <p:spPr/>
        <p:txBody>
          <a:bodyPr/>
          <a:lstStyle/>
          <a:p>
            <a:pPr marL="0" indent="0">
              <a:buNone/>
            </a:pPr>
            <a:r>
              <a:rPr lang="en-US" dirty="0" smtClean="0"/>
              <a:t>Reccursive MIN-cut</a:t>
            </a:r>
          </a:p>
          <a:p>
            <a:pPr marL="0" indent="0">
              <a:buNone/>
            </a:pPr>
            <a:endParaRPr lang="en-US" dirty="0"/>
          </a:p>
          <a:p>
            <a:pPr marL="0" indent="0">
              <a:buNone/>
            </a:pPr>
            <a:r>
              <a:rPr lang="en-US" dirty="0" smtClean="0"/>
              <a:t>Aim: Is a pure MIN-cut finding the same clusters as the 2D workflow?</a:t>
            </a:r>
          </a:p>
          <a:p>
            <a:pPr marL="0" indent="0">
              <a:buNone/>
            </a:pPr>
            <a:endParaRPr lang="en-US" dirty="0"/>
          </a:p>
          <a:p>
            <a:pPr marL="0" indent="0">
              <a:buNone/>
            </a:pPr>
            <a:r>
              <a:rPr lang="en-US" dirty="0" smtClean="0"/>
              <a:t>Let’s see with LDPC 4x4 Serial...</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12</a:t>
            </a:fld>
            <a:endParaRPr lang="en-US"/>
          </a:p>
        </p:txBody>
      </p:sp>
    </p:spTree>
    <p:extLst>
      <p:ext uri="{BB962C8B-B14F-4D97-AF65-F5344CB8AC3E}">
        <p14:creationId xmlns:p14="http://schemas.microsoft.com/office/powerpoint/2010/main" val="3555992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2980" y="-9330"/>
            <a:ext cx="6867330" cy="6867330"/>
          </a:xfrm>
        </p:spPr>
      </p:pic>
      <p:sp>
        <p:nvSpPr>
          <p:cNvPr id="2" name="Slide Number Placeholder 1"/>
          <p:cNvSpPr>
            <a:spLocks noGrp="1"/>
          </p:cNvSpPr>
          <p:nvPr>
            <p:ph type="sldNum" sz="quarter" idx="12"/>
          </p:nvPr>
        </p:nvSpPr>
        <p:spPr/>
        <p:txBody>
          <a:bodyPr/>
          <a:lstStyle/>
          <a:p>
            <a:fld id="{5E195428-E136-44FB-A049-B6AB56A9FC5D}" type="slidenum">
              <a:rPr lang="en-US" smtClean="0"/>
              <a:t>13</a:t>
            </a:fld>
            <a:endParaRPr lang="en-US"/>
          </a:p>
        </p:txBody>
      </p:sp>
    </p:spTree>
    <p:extLst>
      <p:ext uri="{BB962C8B-B14F-4D97-AF65-F5344CB8AC3E}">
        <p14:creationId xmlns:p14="http://schemas.microsoft.com/office/powerpoint/2010/main" val="890893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2980" y="-9330"/>
            <a:ext cx="6867330" cy="6867330"/>
          </a:xfrm>
        </p:spPr>
      </p:pic>
      <p:sp>
        <p:nvSpPr>
          <p:cNvPr id="2" name="Slide Number Placeholder 1"/>
          <p:cNvSpPr>
            <a:spLocks noGrp="1"/>
          </p:cNvSpPr>
          <p:nvPr>
            <p:ph type="sldNum" sz="quarter" idx="12"/>
          </p:nvPr>
        </p:nvSpPr>
        <p:spPr/>
        <p:txBody>
          <a:bodyPr/>
          <a:lstStyle/>
          <a:p>
            <a:fld id="{5E195428-E136-44FB-A049-B6AB56A9FC5D}" type="slidenum">
              <a:rPr lang="en-US" smtClean="0"/>
              <a:t>14</a:t>
            </a:fld>
            <a:endParaRPr lang="en-US"/>
          </a:p>
        </p:txBody>
      </p:sp>
    </p:spTree>
    <p:extLst>
      <p:ext uri="{BB962C8B-B14F-4D97-AF65-F5344CB8AC3E}">
        <p14:creationId xmlns:p14="http://schemas.microsoft.com/office/powerpoint/2010/main" val="9784040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2980" y="-9330"/>
            <a:ext cx="6867330" cy="6867330"/>
          </a:xfrm>
        </p:spPr>
      </p:pic>
      <p:sp>
        <p:nvSpPr>
          <p:cNvPr id="2" name="Slide Number Placeholder 1"/>
          <p:cNvSpPr>
            <a:spLocks noGrp="1"/>
          </p:cNvSpPr>
          <p:nvPr>
            <p:ph type="sldNum" sz="quarter" idx="12"/>
          </p:nvPr>
        </p:nvSpPr>
        <p:spPr/>
        <p:txBody>
          <a:bodyPr/>
          <a:lstStyle/>
          <a:p>
            <a:fld id="{5E195428-E136-44FB-A049-B6AB56A9FC5D}" type="slidenum">
              <a:rPr lang="en-US" smtClean="0"/>
              <a:t>15</a:t>
            </a:fld>
            <a:endParaRPr lang="en-US"/>
          </a:p>
        </p:txBody>
      </p:sp>
    </p:spTree>
    <p:extLst>
      <p:ext uri="{BB962C8B-B14F-4D97-AF65-F5344CB8AC3E}">
        <p14:creationId xmlns:p14="http://schemas.microsoft.com/office/powerpoint/2010/main" val="36291559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2980" y="-9330"/>
            <a:ext cx="6867330" cy="6867330"/>
          </a:xfrm>
        </p:spPr>
      </p:pic>
      <p:sp>
        <p:nvSpPr>
          <p:cNvPr id="2" name="Slide Number Placeholder 1"/>
          <p:cNvSpPr>
            <a:spLocks noGrp="1"/>
          </p:cNvSpPr>
          <p:nvPr>
            <p:ph type="sldNum" sz="quarter" idx="12"/>
          </p:nvPr>
        </p:nvSpPr>
        <p:spPr/>
        <p:txBody>
          <a:bodyPr/>
          <a:lstStyle/>
          <a:p>
            <a:fld id="{5E195428-E136-44FB-A049-B6AB56A9FC5D}" type="slidenum">
              <a:rPr lang="en-US" smtClean="0"/>
              <a:t>16</a:t>
            </a:fld>
            <a:endParaRPr lang="en-US"/>
          </a:p>
        </p:txBody>
      </p:sp>
    </p:spTree>
    <p:extLst>
      <p:ext uri="{BB962C8B-B14F-4D97-AF65-F5344CB8AC3E}">
        <p14:creationId xmlns:p14="http://schemas.microsoft.com/office/powerpoint/2010/main" val="744247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we learn?</a:t>
            </a:r>
            <a:endParaRPr lang="en-US" dirty="0"/>
          </a:p>
        </p:txBody>
      </p:sp>
      <p:sp>
        <p:nvSpPr>
          <p:cNvPr id="3" name="Content Placeholder 2"/>
          <p:cNvSpPr>
            <a:spLocks noGrp="1"/>
          </p:cNvSpPr>
          <p:nvPr>
            <p:ph idx="1"/>
          </p:nvPr>
        </p:nvSpPr>
        <p:spPr/>
        <p:txBody>
          <a:bodyPr/>
          <a:lstStyle/>
          <a:p>
            <a:pPr marL="0" indent="0">
              <a:buNone/>
            </a:pPr>
            <a:r>
              <a:rPr lang="en-US" dirty="0" smtClean="0"/>
              <a:t>Clustering grain matters</a:t>
            </a:r>
          </a:p>
          <a:p>
            <a:pPr marL="0" indent="0">
              <a:buNone/>
            </a:pPr>
            <a:endParaRPr lang="en-US" dirty="0"/>
          </a:p>
          <a:p>
            <a:pPr marL="0" indent="0">
              <a:buNone/>
            </a:pPr>
            <a:r>
              <a:rPr lang="en-US" dirty="0" smtClean="0"/>
              <a:t>Clustering method matters</a:t>
            </a:r>
          </a:p>
          <a:p>
            <a:pPr marL="0" indent="0">
              <a:buNone/>
            </a:pPr>
            <a:endParaRPr lang="en-US" dirty="0"/>
          </a:p>
          <a:p>
            <a:pPr marL="0" indent="0">
              <a:buNone/>
            </a:pPr>
            <a:r>
              <a:rPr lang="en-US" dirty="0" smtClean="0"/>
              <a:t>MIN-cut partitioning of a very fine-grain clustering is like running in circle.</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17</a:t>
            </a:fld>
            <a:endParaRPr lang="en-US"/>
          </a:p>
        </p:txBody>
      </p:sp>
    </p:spTree>
    <p:extLst>
      <p:ext uri="{BB962C8B-B14F-4D97-AF65-F5344CB8AC3E}">
        <p14:creationId xmlns:p14="http://schemas.microsoft.com/office/powerpoint/2010/main" val="2412357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94852" y="1690689"/>
            <a:ext cx="8020498" cy="2009942"/>
          </a:xfrm>
          <a:prstGeom prst="roundRect">
            <a:avLst/>
          </a:prstGeom>
          <a:solidFill>
            <a:srgbClr val="DEE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Clustering 3: </a:t>
            </a:r>
            <a:r>
              <a:rPr lang="en-US" dirty="0" smtClean="0"/>
              <a:t>Progressive WL</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2600" dirty="0" smtClean="0">
                <a:latin typeface="Consolas" panose="020B0609020204030204" pitchFamily="49" charset="0"/>
                <a:cs typeface="Consolas" panose="020B0609020204030204" pitchFamily="49" charset="0"/>
              </a:rPr>
              <a:t>Create one cluster per gate</a:t>
            </a:r>
          </a:p>
          <a:p>
            <a:pPr marL="0" indent="0">
              <a:buNone/>
            </a:pPr>
            <a:r>
              <a:rPr lang="en-US" sz="2600" dirty="0" smtClean="0">
                <a:latin typeface="Consolas" panose="020B0609020204030204" pitchFamily="49" charset="0"/>
                <a:cs typeface="Consolas" panose="020B0609020204030204" pitchFamily="49" charset="0"/>
              </a:rPr>
              <a:t>Sort nets in ascending order of length</a:t>
            </a:r>
          </a:p>
          <a:p>
            <a:pPr marL="0" indent="0">
              <a:buNone/>
            </a:pPr>
            <a:r>
              <a:rPr lang="en-US" sz="2600" dirty="0" smtClean="0">
                <a:latin typeface="Consolas" panose="020B0609020204030204" pitchFamily="49" charset="0"/>
                <a:cs typeface="Consolas" panose="020B0609020204030204" pitchFamily="49" charset="0"/>
              </a:rPr>
              <a:t>For each net below the threshold:</a:t>
            </a:r>
          </a:p>
          <a:p>
            <a:pPr marL="457200" lvl="1" indent="0">
              <a:buNone/>
            </a:pPr>
            <a:r>
              <a:rPr lang="en-US" sz="2600" dirty="0" smtClean="0">
                <a:latin typeface="Consolas" panose="020B0609020204030204" pitchFamily="49" charset="0"/>
                <a:cs typeface="Consolas" panose="020B0609020204030204" pitchFamily="49" charset="0"/>
              </a:rPr>
              <a:t>Merge all clusters connected</a:t>
            </a:r>
          </a:p>
          <a:p>
            <a:pPr marL="0" indent="0">
              <a:buNone/>
            </a:pPr>
            <a:endParaRPr lang="en-US" dirty="0" smtClean="0"/>
          </a:p>
          <a:p>
            <a:pPr marL="0" indent="0">
              <a:buNone/>
            </a:pPr>
            <a:r>
              <a:rPr lang="en-US" dirty="0" smtClean="0"/>
              <a:t>Threshold:</a:t>
            </a:r>
          </a:p>
          <a:p>
            <a:pPr marL="457200" lvl="1" indent="0">
              <a:lnSpc>
                <a:spcPct val="150000"/>
              </a:lnSpc>
              <a:buNone/>
            </a:pPr>
            <a:r>
              <a:rPr lang="en-US" dirty="0" smtClean="0"/>
              <a:t>Balanced-partitionability (Greedy bin packing problem)</a:t>
            </a:r>
          </a:p>
          <a:p>
            <a:pPr marL="457200" lvl="1" indent="0">
              <a:lnSpc>
                <a:spcPct val="150000"/>
              </a:lnSpc>
              <a:buNone/>
            </a:pPr>
            <a:r>
              <a:rPr lang="en-US" dirty="0" smtClean="0"/>
              <a:t>Total amount of clusters</a:t>
            </a:r>
          </a:p>
          <a:p>
            <a:pPr marL="457200" lvl="1" indent="0">
              <a:lnSpc>
                <a:spcPct val="150000"/>
              </a:lnSpc>
              <a:buNone/>
            </a:pPr>
            <a:r>
              <a:rPr lang="en-US" dirty="0" smtClean="0"/>
              <a:t>WL threshold (not tested)</a:t>
            </a:r>
          </a:p>
        </p:txBody>
      </p:sp>
      <p:sp>
        <p:nvSpPr>
          <p:cNvPr id="4" name="Slide Number Placeholder 3"/>
          <p:cNvSpPr>
            <a:spLocks noGrp="1"/>
          </p:cNvSpPr>
          <p:nvPr>
            <p:ph type="sldNum" sz="quarter" idx="12"/>
          </p:nvPr>
        </p:nvSpPr>
        <p:spPr/>
        <p:txBody>
          <a:bodyPr/>
          <a:lstStyle/>
          <a:p>
            <a:fld id="{5E195428-E136-44FB-A049-B6AB56A9FC5D}" type="slidenum">
              <a:rPr lang="en-US" smtClean="0"/>
              <a:t>18</a:t>
            </a:fld>
            <a:endParaRPr lang="en-US"/>
          </a:p>
        </p:txBody>
      </p:sp>
    </p:spTree>
    <p:extLst>
      <p:ext uri="{BB962C8B-B14F-4D97-AF65-F5344CB8AC3E}">
        <p14:creationId xmlns:p14="http://schemas.microsoft.com/office/powerpoint/2010/main" val="2913837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4: </a:t>
            </a:r>
            <a:r>
              <a:rPr lang="en-US" dirty="0" smtClean="0"/>
              <a:t/>
            </a:r>
            <a:br>
              <a:rPr lang="en-US" dirty="0" smtClean="0"/>
            </a:br>
            <a:r>
              <a:rPr lang="en-US" dirty="0" smtClean="0"/>
              <a:t>Hierarchical geometric</a:t>
            </a:r>
            <a:endParaRPr lang="en-US" dirty="0"/>
          </a:p>
        </p:txBody>
      </p:sp>
      <p:sp>
        <p:nvSpPr>
          <p:cNvPr id="4" name="Content Placeholder 3"/>
          <p:cNvSpPr>
            <a:spLocks noGrp="1"/>
          </p:cNvSpPr>
          <p:nvPr>
            <p:ph idx="1"/>
          </p:nvPr>
        </p:nvSpPr>
        <p:spPr>
          <a:prstGeom prst="roundRect">
            <a:avLst/>
          </a:prstGeom>
          <a:solidFill>
            <a:srgbClr val="DEE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marL="0" indent="0">
              <a:buNone/>
            </a:pPr>
            <a:r>
              <a:rPr lang="en-US" dirty="0">
                <a:solidFill>
                  <a:schemeClr val="tx1"/>
                </a:solidFill>
                <a:latin typeface="Consolas" panose="020B0609020204030204" pitchFamily="49" charset="0"/>
                <a:cs typeface="Consolas" panose="020B0609020204030204" pitchFamily="49" charset="0"/>
              </a:rPr>
              <a:t>splitDesign(cluster, power):</a:t>
            </a:r>
          </a:p>
          <a:p>
            <a:pPr marL="0" indent="0">
              <a:buNone/>
            </a:pPr>
            <a:r>
              <a:rPr lang="en-US" dirty="0" smtClean="0">
                <a:solidFill>
                  <a:schemeClr val="tx1"/>
                </a:solidFill>
                <a:latin typeface="Consolas" panose="020B0609020204030204" pitchFamily="49" charset="0"/>
                <a:cs typeface="Consolas" panose="020B0609020204030204" pitchFamily="49" charset="0"/>
              </a:rPr>
              <a:t>  clusterList </a:t>
            </a:r>
            <a:r>
              <a:rPr lang="en-US" dirty="0">
                <a:solidFill>
                  <a:schemeClr val="tx1"/>
                </a:solidFill>
                <a:latin typeface="Consolas" panose="020B0609020204030204" pitchFamily="49" charset="0"/>
                <a:cs typeface="Consolas" panose="020B0609020204030204" pitchFamily="49" charset="0"/>
              </a:rPr>
              <a:t>= list()</a:t>
            </a:r>
          </a:p>
          <a:p>
            <a:pPr marL="0" indent="0">
              <a:buNone/>
            </a:pPr>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if </a:t>
            </a:r>
            <a:r>
              <a:rPr lang="en-US" dirty="0">
                <a:solidFill>
                  <a:schemeClr val="tx1"/>
                </a:solidFill>
                <a:latin typeface="Consolas" panose="020B0609020204030204" pitchFamily="49" charset="0"/>
                <a:cs typeface="Consolas" panose="020B0609020204030204" pitchFamily="49" charset="0"/>
              </a:rPr>
              <a:t>power &gt; 0:</a:t>
            </a:r>
          </a:p>
          <a:p>
            <a:pPr marL="0" indent="0">
              <a:buNone/>
            </a:pPr>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if </a:t>
            </a:r>
            <a:r>
              <a:rPr lang="en-US" dirty="0">
                <a:solidFill>
                  <a:schemeClr val="tx1"/>
                </a:solidFill>
                <a:latin typeface="Consolas" panose="020B0609020204030204" pitchFamily="49" charset="0"/>
                <a:cs typeface="Consolas" panose="020B0609020204030204" pitchFamily="49" charset="0"/>
              </a:rPr>
              <a:t>power % 2 == 1: # Vertical</a:t>
            </a:r>
          </a:p>
          <a:p>
            <a:pPr marL="0" indent="0">
              <a:buNone/>
            </a:pPr>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create clusterLeft</a:t>
            </a:r>
          </a:p>
          <a:p>
            <a:pPr marL="0" indent="0">
              <a:buNone/>
            </a:pPr>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clusterList.append(splitDesign(clusterLeft, power-1))</a:t>
            </a:r>
          </a:p>
          <a:p>
            <a:pPr marL="0" indent="0">
              <a:buNone/>
            </a:pPr>
            <a:r>
              <a:rPr lang="en-US" dirty="0" smtClean="0">
                <a:solidFill>
                  <a:schemeClr val="tx1"/>
                </a:solidFill>
                <a:latin typeface="Consolas" panose="020B0609020204030204" pitchFamily="49" charset="0"/>
                <a:cs typeface="Consolas" panose="020B0609020204030204" pitchFamily="49" charset="0"/>
              </a:rPr>
              <a:t>      # Same for clusterRight</a:t>
            </a:r>
          </a:p>
          <a:p>
            <a:pPr marL="0" indent="0">
              <a:buNone/>
            </a:pPr>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elif </a:t>
            </a:r>
            <a:r>
              <a:rPr lang="en-US" dirty="0">
                <a:solidFill>
                  <a:schemeClr val="tx1"/>
                </a:solidFill>
                <a:latin typeface="Consolas" panose="020B0609020204030204" pitchFamily="49" charset="0"/>
                <a:cs typeface="Consolas" panose="020B0609020204030204" pitchFamily="49" charset="0"/>
              </a:rPr>
              <a:t>power % 2 == 0: # </a:t>
            </a:r>
            <a:r>
              <a:rPr lang="en-US" dirty="0" smtClean="0">
                <a:solidFill>
                  <a:schemeClr val="tx1"/>
                </a:solidFill>
                <a:latin typeface="Consolas" panose="020B0609020204030204" pitchFamily="49" charset="0"/>
                <a:cs typeface="Consolas" panose="020B0609020204030204" pitchFamily="49" charset="0"/>
              </a:rPr>
              <a:t>Horizontal</a:t>
            </a:r>
          </a:p>
          <a:p>
            <a:pPr marL="0" indent="0">
              <a:buNone/>
            </a:pPr>
            <a:r>
              <a:rPr lang="en-US" dirty="0" smtClean="0">
                <a:solidFill>
                  <a:schemeClr val="tx1"/>
                </a:solidFill>
                <a:latin typeface="Consolas" panose="020B0609020204030204" pitchFamily="49" charset="0"/>
                <a:cs typeface="Consolas" panose="020B0609020204030204" pitchFamily="49" charset="0"/>
              </a:rPr>
              <a:t>    # Same as vertical</a:t>
            </a:r>
            <a:endParaRPr lang="en-US" dirty="0">
              <a:solidFill>
                <a:schemeClr val="tx1"/>
              </a:solidFill>
              <a:latin typeface="Consolas" panose="020B0609020204030204" pitchFamily="49" charset="0"/>
              <a:cs typeface="Consolas" panose="020B0609020204030204" pitchFamily="49" charset="0"/>
            </a:endParaRPr>
          </a:p>
          <a:p>
            <a:pPr marL="0" indent="0">
              <a:buNone/>
            </a:pPr>
            <a:r>
              <a:rPr lang="en-US" dirty="0">
                <a:solidFill>
                  <a:schemeClr val="tx1"/>
                </a:solidFill>
                <a:latin typeface="Consolas" panose="020B0609020204030204" pitchFamily="49" charset="0"/>
                <a:cs typeface="Consolas" panose="020B0609020204030204" pitchFamily="49" charset="0"/>
              </a:rPr>
              <a:t> </a:t>
            </a:r>
            <a:r>
              <a:rPr lang="en-US" dirty="0" smtClean="0">
                <a:solidFill>
                  <a:schemeClr val="tx1"/>
                </a:solidFill>
                <a:latin typeface="Consolas" panose="020B0609020204030204" pitchFamily="49" charset="0"/>
                <a:cs typeface="Consolas" panose="020B0609020204030204" pitchFamily="49" charset="0"/>
              </a:rPr>
              <a:t> return </a:t>
            </a:r>
            <a:r>
              <a:rPr lang="en-US" dirty="0">
                <a:solidFill>
                  <a:schemeClr val="tx1"/>
                </a:solidFill>
                <a:latin typeface="Consolas" panose="020B0609020204030204" pitchFamily="49" charset="0"/>
                <a:cs typeface="Consolas" panose="020B0609020204030204" pitchFamily="49" charset="0"/>
              </a:rPr>
              <a:t>clusterList</a:t>
            </a:r>
          </a:p>
        </p:txBody>
      </p:sp>
      <p:sp>
        <p:nvSpPr>
          <p:cNvPr id="3" name="Slide Number Placeholder 2"/>
          <p:cNvSpPr>
            <a:spLocks noGrp="1"/>
          </p:cNvSpPr>
          <p:nvPr>
            <p:ph type="sldNum" sz="quarter" idx="12"/>
          </p:nvPr>
        </p:nvSpPr>
        <p:spPr/>
        <p:txBody>
          <a:bodyPr/>
          <a:lstStyle/>
          <a:p>
            <a:fld id="{5E195428-E136-44FB-A049-B6AB56A9FC5D}" type="slidenum">
              <a:rPr lang="en-US" smtClean="0"/>
              <a:t>19</a:t>
            </a:fld>
            <a:endParaRPr lang="en-US"/>
          </a:p>
        </p:txBody>
      </p:sp>
    </p:spTree>
    <p:extLst>
      <p:ext uri="{BB962C8B-B14F-4D97-AF65-F5344CB8AC3E}">
        <p14:creationId xmlns:p14="http://schemas.microsoft.com/office/powerpoint/2010/main" val="3317325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industry in turmoil</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r>
              <a:rPr lang="en-US" dirty="0" smtClean="0"/>
              <a:t>Moore’s Law is fine, but need to palliate Rock’s</a:t>
            </a:r>
          </a:p>
          <a:p>
            <a:pPr marL="0" indent="0" algn="ctr">
              <a:buNone/>
            </a:pPr>
            <a:endParaRPr lang="en-US" dirty="0" smtClean="0"/>
          </a:p>
          <a:p>
            <a:pPr marL="0" indent="0" algn="ctr">
              <a:buNone/>
            </a:pPr>
            <a:r>
              <a:rPr lang="en-US" dirty="0" smtClean="0"/>
              <a:t>“</a:t>
            </a:r>
            <a:r>
              <a:rPr lang="en-US" dirty="0"/>
              <a:t>GF Puts 7nm On Hold”</a:t>
            </a:r>
          </a:p>
          <a:p>
            <a:pPr marL="0" indent="0">
              <a:buNone/>
            </a:pPr>
            <a:endParaRPr lang="en-US" dirty="0" smtClean="0"/>
          </a:p>
          <a:p>
            <a:pPr marL="0" indent="0">
              <a:buNone/>
            </a:pPr>
            <a:r>
              <a:rPr lang="en-US" dirty="0" smtClean="0"/>
              <a:t>How to enable 3D integration for existing 2D architectures?</a:t>
            </a:r>
          </a:p>
        </p:txBody>
      </p:sp>
      <p:sp>
        <p:nvSpPr>
          <p:cNvPr id="4" name="Slide Number Placeholder 3"/>
          <p:cNvSpPr>
            <a:spLocks noGrp="1"/>
          </p:cNvSpPr>
          <p:nvPr>
            <p:ph type="sldNum" sz="quarter" idx="12"/>
          </p:nvPr>
        </p:nvSpPr>
        <p:spPr/>
        <p:txBody>
          <a:bodyPr/>
          <a:lstStyle/>
          <a:p>
            <a:fld id="{5E195428-E136-44FB-A049-B6AB56A9FC5D}" type="slidenum">
              <a:rPr lang="en-US" smtClean="0"/>
              <a:t>2</a:t>
            </a:fld>
            <a:endParaRPr lang="en-US" dirty="0"/>
          </a:p>
        </p:txBody>
      </p:sp>
    </p:spTree>
    <p:extLst>
      <p:ext uri="{BB962C8B-B14F-4D97-AF65-F5344CB8AC3E}">
        <p14:creationId xmlns:p14="http://schemas.microsoft.com/office/powerpoint/2010/main" val="36093630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4: </a:t>
            </a:r>
            <a:r>
              <a:rPr lang="en-US" dirty="0" smtClean="0"/>
              <a:t/>
            </a:r>
            <a:br>
              <a:rPr lang="en-US" dirty="0" smtClean="0"/>
            </a:br>
            <a:r>
              <a:rPr lang="en-US" dirty="0" smtClean="0"/>
              <a:t>Hierarchical geometric</a:t>
            </a:r>
            <a:endParaRPr lang="en-US" dirty="0"/>
          </a:p>
        </p:txBody>
      </p:sp>
      <p:sp>
        <p:nvSpPr>
          <p:cNvPr id="3" name="Content Placeholder 2"/>
          <p:cNvSpPr>
            <a:spLocks noGrp="1"/>
          </p:cNvSpPr>
          <p:nvPr>
            <p:ph idx="1"/>
          </p:nvPr>
        </p:nvSpPr>
        <p:spPr/>
        <p:txBody>
          <a:bodyPr/>
          <a:lstStyle/>
          <a:p>
            <a:pPr marL="0" indent="0">
              <a:buNone/>
            </a:pPr>
            <a:r>
              <a:rPr lang="en-US" dirty="0" smtClean="0"/>
              <a:t>Improvement over the naïve geometric clustering</a:t>
            </a:r>
          </a:p>
          <a:p>
            <a:pPr marL="0" indent="0">
              <a:buNone/>
            </a:pPr>
            <a:endParaRPr lang="en-US" dirty="0"/>
          </a:p>
          <a:p>
            <a:pPr marL="0" indent="0">
              <a:buNone/>
            </a:pPr>
            <a:r>
              <a:rPr lang="en-US" dirty="0" smtClean="0"/>
              <a:t>All clusters have the same physical size, but not the same amount of gates (depends on homogeneity of the design)</a:t>
            </a:r>
          </a:p>
          <a:p>
            <a:pPr marL="0" indent="0">
              <a:buNone/>
            </a:pPr>
            <a:endParaRPr lang="en-US" dirty="0" smtClean="0"/>
          </a:p>
          <a:p>
            <a:pPr marL="0" indent="0">
              <a:buNone/>
            </a:pPr>
            <a:r>
              <a:rPr lang="en-US" dirty="0" smtClean="0"/>
              <a:t>Only power of 2 amount of clusters</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20</a:t>
            </a:fld>
            <a:endParaRPr lang="en-US"/>
          </a:p>
        </p:txBody>
      </p:sp>
    </p:spTree>
    <p:extLst>
      <p:ext uri="{BB962C8B-B14F-4D97-AF65-F5344CB8AC3E}">
        <p14:creationId xmlns:p14="http://schemas.microsoft.com/office/powerpoint/2010/main" val="1849651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wires are abundant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809" y="2381389"/>
            <a:ext cx="5760381" cy="3239810"/>
          </a:xfrm>
        </p:spPr>
      </p:pic>
      <p:sp>
        <p:nvSpPr>
          <p:cNvPr id="3" name="Slide Number Placeholder 2"/>
          <p:cNvSpPr>
            <a:spLocks noGrp="1"/>
          </p:cNvSpPr>
          <p:nvPr>
            <p:ph type="sldNum" sz="quarter" idx="12"/>
          </p:nvPr>
        </p:nvSpPr>
        <p:spPr/>
        <p:txBody>
          <a:bodyPr/>
          <a:lstStyle/>
          <a:p>
            <a:fld id="{5E195428-E136-44FB-A049-B6AB56A9FC5D}" type="slidenum">
              <a:rPr lang="en-US" smtClean="0"/>
              <a:t>21</a:t>
            </a:fld>
            <a:endParaRPr lang="en-US"/>
          </a:p>
        </p:txBody>
      </p:sp>
    </p:spTree>
    <p:extLst>
      <p:ext uri="{BB962C8B-B14F-4D97-AF65-F5344CB8AC3E}">
        <p14:creationId xmlns:p14="http://schemas.microsoft.com/office/powerpoint/2010/main" val="5435060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Shortest are hidden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2571" y="2381818"/>
            <a:ext cx="5758858" cy="3238952"/>
          </a:xfrm>
        </p:spPr>
      </p:pic>
      <p:sp>
        <p:nvSpPr>
          <p:cNvPr id="3" name="Slide Number Placeholder 2"/>
          <p:cNvSpPr>
            <a:spLocks noGrp="1"/>
          </p:cNvSpPr>
          <p:nvPr>
            <p:ph type="sldNum" sz="quarter" idx="12"/>
          </p:nvPr>
        </p:nvSpPr>
        <p:spPr/>
        <p:txBody>
          <a:bodyPr/>
          <a:lstStyle/>
          <a:p>
            <a:fld id="{5E195428-E136-44FB-A049-B6AB56A9FC5D}" type="slidenum">
              <a:rPr lang="en-US" smtClean="0"/>
              <a:t>22</a:t>
            </a:fld>
            <a:endParaRPr lang="en-US"/>
          </a:p>
        </p:txBody>
      </p:sp>
    </p:spTree>
    <p:extLst>
      <p:ext uri="{BB962C8B-B14F-4D97-AF65-F5344CB8AC3E}">
        <p14:creationId xmlns:p14="http://schemas.microsoft.com/office/powerpoint/2010/main" val="3531797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Partitioning: MAX-cut</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b="1" dirty="0" smtClean="0"/>
              <a:t>CirCut</a:t>
            </a:r>
            <a:r>
              <a:rPr lang="en-US" dirty="0" smtClean="0"/>
              <a:t>’: “Rank-Two Relaxation Heuristics for MAX-Cut and Other Binary Quadratic Programs”</a:t>
            </a:r>
          </a:p>
          <a:p>
            <a:pPr marL="0" indent="0">
              <a:buNone/>
            </a:pPr>
            <a:endParaRPr lang="en-US" dirty="0" smtClean="0"/>
          </a:p>
          <a:p>
            <a:pPr marL="0" indent="0">
              <a:buNone/>
            </a:pPr>
            <a:r>
              <a:rPr lang="en-US" dirty="0" smtClean="0"/>
              <a:t>Works on graphs </a:t>
            </a:r>
            <a:r>
              <a:rPr lang="en-US" dirty="0"/>
              <a:t>→ </a:t>
            </a:r>
            <a:r>
              <a:rPr lang="en-US" dirty="0" smtClean="0"/>
              <a:t>translation from hyper to simple</a:t>
            </a:r>
          </a:p>
          <a:p>
            <a:pPr marL="0" indent="0">
              <a:buNone/>
            </a:pPr>
            <a:endParaRPr lang="en-US" dirty="0"/>
          </a:p>
          <a:p>
            <a:pPr marL="0" indent="0">
              <a:buNone/>
            </a:pPr>
            <a:r>
              <a:rPr lang="en-US" dirty="0" smtClean="0"/>
              <a:t>Fundamental concepts to understand (Goemans and Williamson, 1995): Linear equality constraints, convex-programming, linear programming over cones, relaxation, SDP, etc.</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23</a:t>
            </a:fld>
            <a:endParaRPr lang="en-US"/>
          </a:p>
        </p:txBody>
      </p:sp>
    </p:spTree>
    <p:extLst>
      <p:ext uri="{BB962C8B-B14F-4D97-AF65-F5344CB8AC3E}">
        <p14:creationId xmlns:p14="http://schemas.microsoft.com/office/powerpoint/2010/main" val="31277919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Partitioning: Arbitrary</a:t>
            </a:r>
            <a:endParaRPr lang="en-US" dirty="0"/>
          </a:p>
        </p:txBody>
      </p:sp>
      <p:sp>
        <p:nvSpPr>
          <p:cNvPr id="3" name="Content Placeholder 2"/>
          <p:cNvSpPr>
            <a:spLocks noGrp="1"/>
          </p:cNvSpPr>
          <p:nvPr>
            <p:ph idx="1"/>
          </p:nvPr>
        </p:nvSpPr>
        <p:spPr/>
        <p:txBody>
          <a:bodyPr/>
          <a:lstStyle/>
          <a:p>
            <a:pPr marL="0" indent="0">
              <a:buNone/>
            </a:pPr>
            <a:r>
              <a:rPr lang="en-US" dirty="0" smtClean="0"/>
              <a:t>Arbitrary partitioning: every other cluster goes to every other partition.</a:t>
            </a:r>
          </a:p>
          <a:p>
            <a:pPr marL="0" indent="0">
              <a:buNone/>
            </a:pPr>
            <a:endParaRPr lang="en-US" dirty="0" smtClean="0"/>
          </a:p>
          <a:p>
            <a:pPr marL="0" indent="0">
              <a:buNone/>
            </a:pPr>
            <a:r>
              <a:rPr lang="en-US" dirty="0" smtClean="0"/>
              <a:t>Simulates a bad partitioning.</a:t>
            </a:r>
          </a:p>
        </p:txBody>
      </p:sp>
      <p:sp>
        <p:nvSpPr>
          <p:cNvPr id="4" name="Slide Number Placeholder 3"/>
          <p:cNvSpPr>
            <a:spLocks noGrp="1"/>
          </p:cNvSpPr>
          <p:nvPr>
            <p:ph type="sldNum" sz="quarter" idx="12"/>
          </p:nvPr>
        </p:nvSpPr>
        <p:spPr/>
        <p:txBody>
          <a:bodyPr/>
          <a:lstStyle/>
          <a:p>
            <a:fld id="{5E195428-E136-44FB-A049-B6AB56A9FC5D}" type="slidenum">
              <a:rPr lang="en-US" smtClean="0"/>
              <a:t>24</a:t>
            </a:fld>
            <a:endParaRPr lang="en-US"/>
          </a:p>
        </p:txBody>
      </p:sp>
    </p:spTree>
    <p:extLst>
      <p:ext uri="{BB962C8B-B14F-4D97-AF65-F5344CB8AC3E}">
        <p14:creationId xmlns:p14="http://schemas.microsoft.com/office/powerpoint/2010/main" val="3816111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Partitioning comparison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335635"/>
              </p:ext>
            </p:extLst>
          </p:nvPr>
        </p:nvGraphicFramePr>
        <p:xfrm>
          <a:off x="628650" y="1825625"/>
          <a:ext cx="7886700" cy="2966720"/>
        </p:xfrm>
        <a:graphic>
          <a:graphicData uri="http://schemas.openxmlformats.org/drawingml/2006/table">
            <a:tbl>
              <a:tblPr firstRow="1" bandRow="1">
                <a:tableStyleId>{5C22544A-7EE6-4342-B048-85BDC9FD1C3A}</a:tableStyleId>
              </a:tblPr>
              <a:tblGrid>
                <a:gridCol w="1971675"/>
                <a:gridCol w="1971675"/>
                <a:gridCol w="1971675"/>
                <a:gridCol w="1971675"/>
              </a:tblGrid>
              <a:tr h="370840">
                <a:tc>
                  <a:txBody>
                    <a:bodyPr/>
                    <a:lstStyle/>
                    <a:p>
                      <a:endParaRPr lang="en-US" dirty="0"/>
                    </a:p>
                  </a:txBody>
                  <a:tcPr/>
                </a:tc>
                <a:tc>
                  <a:txBody>
                    <a:bodyPr/>
                    <a:lstStyle/>
                    <a:p>
                      <a:r>
                        <a:rPr lang="en-US" dirty="0" smtClean="0"/>
                        <a:t>MIN-cut</a:t>
                      </a:r>
                      <a:endParaRPr lang="en-US" dirty="0"/>
                    </a:p>
                  </a:txBody>
                  <a:tcPr/>
                </a:tc>
                <a:tc>
                  <a:txBody>
                    <a:bodyPr/>
                    <a:lstStyle/>
                    <a:p>
                      <a:r>
                        <a:rPr lang="en-US" dirty="0" smtClean="0"/>
                        <a:t>Arbitrary</a:t>
                      </a:r>
                      <a:endParaRPr lang="en-US" dirty="0"/>
                    </a:p>
                  </a:txBody>
                  <a:tcPr/>
                </a:tc>
                <a:tc>
                  <a:txBody>
                    <a:bodyPr/>
                    <a:lstStyle/>
                    <a:p>
                      <a:r>
                        <a:rPr lang="en-US" dirty="0" smtClean="0"/>
                        <a:t>MAX-cut</a:t>
                      </a:r>
                      <a:endParaRPr lang="en-US" dirty="0"/>
                    </a:p>
                  </a:txBody>
                  <a:tcPr/>
                </a:tc>
              </a:tr>
              <a:tr h="370840">
                <a:tc>
                  <a:txBody>
                    <a:bodyPr/>
                    <a:lstStyle/>
                    <a:p>
                      <a:r>
                        <a:rPr lang="en-US" dirty="0" smtClean="0"/>
                        <a:t>LDPC</a:t>
                      </a:r>
                      <a:endParaRPr lang="en-US" dirty="0"/>
                    </a:p>
                  </a:txBody>
                  <a:tcPr/>
                </a:tc>
                <a:tc>
                  <a:txBody>
                    <a:bodyPr/>
                    <a:lstStyle/>
                    <a:p>
                      <a:pPr algn="r"/>
                      <a:r>
                        <a:rPr lang="en-US" dirty="0" smtClean="0"/>
                        <a:t>1,966</a:t>
                      </a:r>
                      <a:endParaRPr lang="en-US" dirty="0"/>
                    </a:p>
                  </a:txBody>
                  <a:tcPr/>
                </a:tc>
                <a:tc>
                  <a:txBody>
                    <a:bodyPr/>
                    <a:lstStyle/>
                    <a:p>
                      <a:pPr algn="r"/>
                      <a:r>
                        <a:rPr lang="en-US" dirty="0" smtClean="0"/>
                        <a:t>14,324</a:t>
                      </a:r>
                      <a:endParaRPr lang="en-US" dirty="0"/>
                    </a:p>
                  </a:txBody>
                  <a:tcPr/>
                </a:tc>
                <a:tc>
                  <a:txBody>
                    <a:bodyPr/>
                    <a:lstStyle/>
                    <a:p>
                      <a:pPr algn="r"/>
                      <a:r>
                        <a:rPr lang="en-US" dirty="0" smtClean="0"/>
                        <a:t>18,366</a:t>
                      </a:r>
                    </a:p>
                  </a:txBody>
                  <a:tcPr/>
                </a:tc>
              </a:tr>
              <a:tr h="370840">
                <a:tc>
                  <a:txBody>
                    <a:bodyPr/>
                    <a:lstStyle/>
                    <a:p>
                      <a:r>
                        <a:rPr lang="en-US" dirty="0" smtClean="0"/>
                        <a:t>BoomCore</a:t>
                      </a:r>
                      <a:endParaRPr lang="en-US" dirty="0"/>
                    </a:p>
                  </a:txBody>
                  <a:tcPr/>
                </a:tc>
                <a:tc>
                  <a:txBody>
                    <a:bodyPr/>
                    <a:lstStyle/>
                    <a:p>
                      <a:pPr algn="r"/>
                      <a:r>
                        <a:rPr lang="en-US" dirty="0" smtClean="0"/>
                        <a:t>935</a:t>
                      </a:r>
                      <a:endParaRPr lang="en-US" dirty="0"/>
                    </a:p>
                  </a:txBody>
                  <a:tcPr/>
                </a:tc>
                <a:tc>
                  <a:txBody>
                    <a:bodyPr/>
                    <a:lstStyle/>
                    <a:p>
                      <a:pPr algn="r"/>
                      <a:r>
                        <a:rPr lang="en-US" dirty="0" smtClean="0"/>
                        <a:t>39,811</a:t>
                      </a:r>
                    </a:p>
                  </a:txBody>
                  <a:tcPr/>
                </a:tc>
                <a:tc>
                  <a:txBody>
                    <a:bodyPr/>
                    <a:lstStyle/>
                    <a:p>
                      <a:pPr algn="r"/>
                      <a:r>
                        <a:rPr lang="en-US" dirty="0" smtClean="0"/>
                        <a:t>49,516</a:t>
                      </a:r>
                    </a:p>
                  </a:txBody>
                  <a:tcPr/>
                </a:tc>
              </a:tr>
              <a:tr h="370840">
                <a:tc>
                  <a:txBody>
                    <a:bodyPr/>
                    <a:lstStyle/>
                    <a:p>
                      <a:r>
                        <a:rPr lang="en-US" dirty="0" smtClean="0"/>
                        <a:t>flipr</a:t>
                      </a:r>
                      <a:endParaRPr lang="en-US" dirty="0"/>
                    </a:p>
                  </a:txBody>
                  <a:tcPr/>
                </a:tc>
                <a:tc>
                  <a:txBody>
                    <a:bodyPr/>
                    <a:lstStyle/>
                    <a:p>
                      <a:pPr algn="r"/>
                      <a:r>
                        <a:rPr lang="en-US" dirty="0" smtClean="0"/>
                        <a:t>3,905</a:t>
                      </a:r>
                      <a:endParaRPr lang="en-US" dirty="0"/>
                    </a:p>
                  </a:txBody>
                  <a:tcPr/>
                </a:tc>
                <a:tc>
                  <a:txBody>
                    <a:bodyPr/>
                    <a:lstStyle/>
                    <a:p>
                      <a:pPr algn="r"/>
                      <a:r>
                        <a:rPr lang="en-US" dirty="0" smtClean="0"/>
                        <a:t>75,658</a:t>
                      </a:r>
                    </a:p>
                  </a:txBody>
                  <a:tcPr/>
                </a:tc>
                <a:tc>
                  <a:txBody>
                    <a:bodyPr/>
                    <a:lstStyle/>
                    <a:p>
                      <a:pPr algn="r"/>
                      <a:r>
                        <a:rPr lang="en-US" dirty="0" smtClean="0"/>
                        <a:t>93,238</a:t>
                      </a:r>
                    </a:p>
                  </a:txBody>
                  <a:tcPr/>
                </a:tc>
              </a:tr>
              <a:tr h="370840">
                <a:tc>
                  <a:txBody>
                    <a:bodyPr/>
                    <a:lstStyle/>
                    <a:p>
                      <a:r>
                        <a:rPr lang="en-US" dirty="0" smtClean="0"/>
                        <a:t>CCX</a:t>
                      </a:r>
                      <a:endParaRPr lang="en-US" dirty="0"/>
                    </a:p>
                  </a:txBody>
                  <a:tcPr/>
                </a:tc>
                <a:tc>
                  <a:txBody>
                    <a:bodyPr/>
                    <a:lstStyle/>
                    <a:p>
                      <a:pPr algn="r"/>
                      <a:r>
                        <a:rPr lang="en-US" dirty="0" smtClean="0"/>
                        <a:t>2,355</a:t>
                      </a:r>
                      <a:endParaRPr lang="en-US" dirty="0"/>
                    </a:p>
                  </a:txBody>
                  <a:tcPr/>
                </a:tc>
                <a:tc>
                  <a:txBody>
                    <a:bodyPr/>
                    <a:lstStyle/>
                    <a:p>
                      <a:pPr algn="r"/>
                      <a:r>
                        <a:rPr lang="en-US" dirty="0" smtClean="0"/>
                        <a:t>66,680</a:t>
                      </a:r>
                    </a:p>
                  </a:txBody>
                  <a:tcPr/>
                </a:tc>
                <a:tc>
                  <a:txBody>
                    <a:bodyPr/>
                    <a:lstStyle/>
                    <a:p>
                      <a:pPr algn="r"/>
                      <a:r>
                        <a:rPr lang="en-US" dirty="0" smtClean="0"/>
                        <a:t>83,029</a:t>
                      </a:r>
                    </a:p>
                  </a:txBody>
                  <a:tcPr/>
                </a:tc>
              </a:tr>
              <a:tr h="370840">
                <a:tc>
                  <a:txBody>
                    <a:bodyPr/>
                    <a:lstStyle/>
                    <a:p>
                      <a:r>
                        <a:rPr lang="en-US" dirty="0" smtClean="0"/>
                        <a:t>SPC</a:t>
                      </a:r>
                      <a:endParaRPr lang="en-US" dirty="0"/>
                    </a:p>
                  </a:txBody>
                  <a:tcPr/>
                </a:tc>
                <a:tc>
                  <a:txBody>
                    <a:bodyPr/>
                    <a:lstStyle/>
                    <a:p>
                      <a:pPr algn="r"/>
                      <a:r>
                        <a:rPr lang="en-US" dirty="0" smtClean="0"/>
                        <a:t>2,908</a:t>
                      </a:r>
                      <a:endParaRPr lang="en-US" dirty="0"/>
                    </a:p>
                  </a:txBody>
                  <a:tcPr/>
                </a:tc>
                <a:tc>
                  <a:txBody>
                    <a:bodyPr/>
                    <a:lstStyle/>
                    <a:p>
                      <a:pPr algn="r"/>
                      <a:r>
                        <a:rPr lang="en-US" dirty="0" smtClean="0"/>
                        <a:t>104,335</a:t>
                      </a:r>
                    </a:p>
                  </a:txBody>
                  <a:tcPr/>
                </a:tc>
                <a:tc>
                  <a:txBody>
                    <a:bodyPr/>
                    <a:lstStyle/>
                    <a:p>
                      <a:pPr algn="r"/>
                      <a:r>
                        <a:rPr lang="en-US" dirty="0" smtClean="0"/>
                        <a:t>118,107</a:t>
                      </a:r>
                    </a:p>
                  </a:txBody>
                  <a:tcPr/>
                </a:tc>
              </a:tr>
              <a:tr h="370840">
                <a:tc>
                  <a:txBody>
                    <a:bodyPr/>
                    <a:lstStyle/>
                    <a:p>
                      <a:r>
                        <a:rPr lang="en-US" dirty="0" smtClean="0"/>
                        <a:t>LDPC 4x4 Serial</a:t>
                      </a:r>
                      <a:endParaRPr lang="en-US" dirty="0"/>
                    </a:p>
                  </a:txBody>
                  <a:tcPr/>
                </a:tc>
                <a:tc>
                  <a:txBody>
                    <a:bodyPr/>
                    <a:lstStyle/>
                    <a:p>
                      <a:pPr algn="r"/>
                      <a:r>
                        <a:rPr lang="en-US" dirty="0" smtClean="0"/>
                        <a:t>5,763</a:t>
                      </a:r>
                      <a:endParaRPr lang="en-US" dirty="0"/>
                    </a:p>
                  </a:txBody>
                  <a:tcPr/>
                </a:tc>
                <a:tc>
                  <a:txBody>
                    <a:bodyPr/>
                    <a:lstStyle/>
                    <a:p>
                      <a:pPr algn="r"/>
                      <a:r>
                        <a:rPr lang="en-US" dirty="0" smtClean="0"/>
                        <a:t>172,233</a:t>
                      </a:r>
                    </a:p>
                  </a:txBody>
                  <a:tcPr/>
                </a:tc>
                <a:tc>
                  <a:txBody>
                    <a:bodyPr/>
                    <a:lstStyle/>
                    <a:p>
                      <a:pPr algn="r"/>
                      <a:r>
                        <a:rPr lang="en-US" dirty="0" smtClean="0"/>
                        <a:t>207,379</a:t>
                      </a:r>
                    </a:p>
                  </a:txBody>
                  <a:tcPr/>
                </a:tc>
              </a:tr>
              <a:tr h="370840">
                <a:tc>
                  <a:txBody>
                    <a:bodyPr/>
                    <a:lstStyle/>
                    <a:p>
                      <a:r>
                        <a:rPr lang="en-US" dirty="0" smtClean="0"/>
                        <a:t>LDPC 4x4</a:t>
                      </a:r>
                      <a:endParaRPr lang="en-US" dirty="0"/>
                    </a:p>
                  </a:txBody>
                  <a:tcPr/>
                </a:tc>
                <a:tc>
                  <a:txBody>
                    <a:bodyPr/>
                    <a:lstStyle/>
                    <a:p>
                      <a:pPr algn="r"/>
                      <a:r>
                        <a:rPr lang="en-US" dirty="0" smtClean="0"/>
                        <a:t>18,265</a:t>
                      </a:r>
                      <a:endParaRPr lang="en-US" dirty="0"/>
                    </a:p>
                  </a:txBody>
                  <a:tcPr/>
                </a:tc>
                <a:tc>
                  <a:txBody>
                    <a:bodyPr/>
                    <a:lstStyle/>
                    <a:p>
                      <a:pPr algn="r"/>
                      <a:r>
                        <a:rPr lang="en-US" dirty="0" smtClean="0"/>
                        <a:t>206,461</a:t>
                      </a:r>
                    </a:p>
                  </a:txBody>
                  <a:tcPr/>
                </a:tc>
                <a:tc>
                  <a:txBody>
                    <a:bodyPr/>
                    <a:lstStyle/>
                    <a:p>
                      <a:pPr algn="r"/>
                      <a:r>
                        <a:rPr lang="en-US" dirty="0" smtClean="0"/>
                        <a:t>255,677</a:t>
                      </a:r>
                    </a:p>
                  </a:txBody>
                  <a:tcPr/>
                </a:tc>
              </a:tr>
            </a:tbl>
          </a:graphicData>
        </a:graphic>
      </p:graphicFrame>
      <p:sp>
        <p:nvSpPr>
          <p:cNvPr id="5" name="TextBox 4"/>
          <p:cNvSpPr txBox="1"/>
          <p:nvPr/>
        </p:nvSpPr>
        <p:spPr>
          <a:xfrm>
            <a:off x="628650" y="5019869"/>
            <a:ext cx="7886700" cy="923330"/>
          </a:xfrm>
          <a:prstGeom prst="rect">
            <a:avLst/>
          </a:prstGeom>
          <a:noFill/>
        </p:spPr>
        <p:txBody>
          <a:bodyPr wrap="square" rtlCol="0">
            <a:spAutoFit/>
          </a:bodyPr>
          <a:lstStyle/>
          <a:p>
            <a:r>
              <a:rPr lang="en-US" dirty="0" smtClean="0"/>
              <a:t>Metric: Number of nets cut</a:t>
            </a:r>
          </a:p>
          <a:p>
            <a:r>
              <a:rPr lang="en-US" dirty="0" smtClean="0"/>
              <a:t>Clustering: Hierarchical geometric</a:t>
            </a:r>
          </a:p>
          <a:p>
            <a:r>
              <a:rPr lang="en-US" dirty="0" smtClean="0"/>
              <a:t>Grain: 2048 clusters</a:t>
            </a:r>
            <a:endParaRPr lang="en-US" dirty="0"/>
          </a:p>
        </p:txBody>
      </p:sp>
      <p:sp>
        <p:nvSpPr>
          <p:cNvPr id="3" name="Slide Number Placeholder 2"/>
          <p:cNvSpPr>
            <a:spLocks noGrp="1"/>
          </p:cNvSpPr>
          <p:nvPr>
            <p:ph type="sldNum" sz="quarter" idx="12"/>
          </p:nvPr>
        </p:nvSpPr>
        <p:spPr/>
        <p:txBody>
          <a:bodyPr/>
          <a:lstStyle/>
          <a:p>
            <a:fld id="{5E195428-E136-44FB-A049-B6AB56A9FC5D}" type="slidenum">
              <a:rPr lang="en-US" smtClean="0"/>
              <a:t>25</a:t>
            </a:fld>
            <a:endParaRPr lang="en-US"/>
          </a:p>
        </p:txBody>
      </p:sp>
    </p:spTree>
    <p:extLst>
      <p:ext uri="{BB962C8B-B14F-4D97-AF65-F5344CB8AC3E}">
        <p14:creationId xmlns:p14="http://schemas.microsoft.com/office/powerpoint/2010/main" val="23223906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improvement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962" y="1825625"/>
            <a:ext cx="5172075" cy="561975"/>
          </a:xfrm>
          <a:prstGeom prst="rect">
            <a:avLst/>
          </a:prstGeom>
        </p:spPr>
      </p:pic>
      <p:sp>
        <p:nvSpPr>
          <p:cNvPr id="5" name="Slide Number Placeholder 4"/>
          <p:cNvSpPr>
            <a:spLocks noGrp="1"/>
          </p:cNvSpPr>
          <p:nvPr>
            <p:ph type="sldNum" sz="quarter" idx="12"/>
          </p:nvPr>
        </p:nvSpPr>
        <p:spPr/>
        <p:txBody>
          <a:bodyPr/>
          <a:lstStyle/>
          <a:p>
            <a:fld id="{5E195428-E136-44FB-A049-B6AB56A9FC5D}" type="slidenum">
              <a:rPr lang="en-US" smtClean="0"/>
              <a:t>26</a:t>
            </a:fld>
            <a:endParaRPr lang="en-US"/>
          </a:p>
        </p:txBody>
      </p:sp>
    </p:spTree>
    <p:extLst>
      <p:ext uri="{BB962C8B-B14F-4D97-AF65-F5344CB8AC3E}">
        <p14:creationId xmlns:p14="http://schemas.microsoft.com/office/powerpoint/2010/main" val="4531601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improvement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Phoney: Graph extraction and partitioning</a:t>
            </a:r>
          </a:p>
          <a:p>
            <a:pPr marL="0" indent="0">
              <a:buNone/>
            </a:pPr>
            <a:endParaRPr lang="en-US" dirty="0" smtClean="0"/>
          </a:p>
          <a:p>
            <a:pPr marL="0" indent="0">
              <a:buNone/>
            </a:pPr>
            <a:r>
              <a:rPr lang="en-US" dirty="0" smtClean="0"/>
              <a:t>Two main time-consuming parts:</a:t>
            </a:r>
          </a:p>
          <a:p>
            <a:pPr marL="914400" lvl="1" indent="-457200">
              <a:buFont typeface="+mj-lt"/>
              <a:buAutoNum type="arabicPeriod"/>
            </a:pPr>
            <a:r>
              <a:rPr lang="en-US" dirty="0" smtClean="0"/>
              <a:t>Hyperedge merger</a:t>
            </a:r>
          </a:p>
          <a:p>
            <a:pPr marL="914400" lvl="1" indent="-457200">
              <a:buFont typeface="+mj-lt"/>
              <a:buAutoNum type="arabicPeriod"/>
            </a:pPr>
            <a:r>
              <a:rPr lang="en-US" dirty="0" smtClean="0"/>
              <a:t>Partition directives extraction</a:t>
            </a:r>
          </a:p>
          <a:p>
            <a:pPr marL="457200" indent="-457200">
              <a:buFont typeface="+mj-lt"/>
              <a:buAutoNum type="arabicPeriod"/>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962" y="1825625"/>
            <a:ext cx="5172075" cy="561975"/>
          </a:xfrm>
          <a:prstGeom prst="rect">
            <a:avLst/>
          </a:prstGeom>
        </p:spPr>
      </p:pic>
      <p:sp>
        <p:nvSpPr>
          <p:cNvPr id="5" name="Oval 4"/>
          <p:cNvSpPr/>
          <p:nvPr/>
        </p:nvSpPr>
        <p:spPr>
          <a:xfrm>
            <a:off x="2995126" y="1571026"/>
            <a:ext cx="3377682" cy="1071172"/>
          </a:xfrm>
          <a:prstGeom prst="ellipse">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1380931" y="2640563"/>
            <a:ext cx="3013787" cy="643813"/>
          </a:xfrm>
          <a:custGeom>
            <a:avLst/>
            <a:gdLst>
              <a:gd name="connsiteX0" fmla="*/ 3013787 w 3013787"/>
              <a:gd name="connsiteY0" fmla="*/ 0 h 643813"/>
              <a:gd name="connsiteX1" fmla="*/ 1670179 w 3013787"/>
              <a:gd name="connsiteY1" fmla="*/ 298580 h 643813"/>
              <a:gd name="connsiteX2" fmla="*/ 391885 w 3013787"/>
              <a:gd name="connsiteY2" fmla="*/ 130629 h 643813"/>
              <a:gd name="connsiteX3" fmla="*/ 0 w 3013787"/>
              <a:gd name="connsiteY3" fmla="*/ 643813 h 643813"/>
            </a:gdLst>
            <a:ahLst/>
            <a:cxnLst>
              <a:cxn ang="0">
                <a:pos x="connsiteX0" y="connsiteY0"/>
              </a:cxn>
              <a:cxn ang="0">
                <a:pos x="connsiteX1" y="connsiteY1"/>
              </a:cxn>
              <a:cxn ang="0">
                <a:pos x="connsiteX2" y="connsiteY2"/>
              </a:cxn>
              <a:cxn ang="0">
                <a:pos x="connsiteX3" y="connsiteY3"/>
              </a:cxn>
            </a:cxnLst>
            <a:rect l="l" t="t" r="r" b="b"/>
            <a:pathLst>
              <a:path w="3013787" h="643813">
                <a:moveTo>
                  <a:pt x="3013787" y="0"/>
                </a:moveTo>
                <a:cubicBezTo>
                  <a:pt x="2560475" y="138404"/>
                  <a:pt x="2107163" y="276809"/>
                  <a:pt x="1670179" y="298580"/>
                </a:cubicBezTo>
                <a:cubicBezTo>
                  <a:pt x="1233195" y="320352"/>
                  <a:pt x="670248" y="73090"/>
                  <a:pt x="391885" y="130629"/>
                </a:cubicBezTo>
                <a:cubicBezTo>
                  <a:pt x="113522" y="188168"/>
                  <a:pt x="56761" y="415990"/>
                  <a:pt x="0" y="643813"/>
                </a:cubicBezTo>
              </a:path>
            </a:pathLst>
          </a:custGeom>
          <a:noFill/>
          <a:ln>
            <a:solidFill>
              <a:schemeClr val="accent4">
                <a:lumMod val="50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5E195428-E136-44FB-A049-B6AB56A9FC5D}" type="slidenum">
              <a:rPr lang="en-US" smtClean="0"/>
              <a:t>27</a:t>
            </a:fld>
            <a:endParaRPr lang="en-US"/>
          </a:p>
        </p:txBody>
      </p:sp>
    </p:spTree>
    <p:extLst>
      <p:ext uri="{BB962C8B-B14F-4D97-AF65-F5344CB8AC3E}">
        <p14:creationId xmlns:p14="http://schemas.microsoft.com/office/powerpoint/2010/main" val="1692518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Hyperedge merger</a:t>
            </a:r>
            <a:endParaRPr lang="en-US" dirty="0"/>
          </a:p>
        </p:txBody>
      </p:sp>
      <p:sp>
        <p:nvSpPr>
          <p:cNvPr id="3" name="Content Placeholder 2"/>
          <p:cNvSpPr>
            <a:spLocks noGrp="1"/>
          </p:cNvSpPr>
          <p:nvPr>
            <p:ph idx="1"/>
          </p:nvPr>
        </p:nvSpPr>
        <p:spPr/>
        <p:txBody>
          <a:bodyPr/>
          <a:lstStyle/>
          <a:p>
            <a:pPr marL="0" indent="0">
              <a:lnSpc>
                <a:spcPct val="200000"/>
              </a:lnSpc>
              <a:buNone/>
            </a:pPr>
            <a:r>
              <a:rPr lang="en-US" dirty="0" smtClean="0"/>
              <a:t>Merge identical hyperedges and sum their weights</a:t>
            </a:r>
          </a:p>
          <a:p>
            <a:pPr marL="0" indent="0">
              <a:lnSpc>
                <a:spcPct val="200000"/>
              </a:lnSpc>
              <a:buNone/>
            </a:pPr>
            <a:r>
              <a:rPr lang="en-US" dirty="0"/>
              <a:t>→ Just </a:t>
            </a:r>
            <a:r>
              <a:rPr lang="en-US" dirty="0" smtClean="0"/>
              <a:t>don’t!</a:t>
            </a:r>
          </a:p>
          <a:p>
            <a:pPr marL="0" indent="0">
              <a:lnSpc>
                <a:spcPct val="100000"/>
              </a:lnSpc>
              <a:buNone/>
            </a:pPr>
            <a:r>
              <a:rPr lang="en-US" i="1" dirty="0" smtClean="0"/>
              <a:t>1</a:t>
            </a:r>
            <a:r>
              <a:rPr lang="en-US" dirty="0" smtClean="0"/>
              <a:t> hyperedge of weight </a:t>
            </a:r>
            <a:r>
              <a:rPr lang="en-US" i="1" dirty="0" smtClean="0"/>
              <a:t>n</a:t>
            </a:r>
            <a:r>
              <a:rPr lang="en-US" dirty="0" smtClean="0"/>
              <a:t> is the same as </a:t>
            </a:r>
            <a:br>
              <a:rPr lang="en-US" dirty="0" smtClean="0"/>
            </a:br>
            <a:r>
              <a:rPr lang="en-US" i="1" dirty="0" smtClean="0"/>
              <a:t>n</a:t>
            </a:r>
            <a:r>
              <a:rPr lang="en-US" dirty="0" smtClean="0"/>
              <a:t> hyperedges of weight </a:t>
            </a:r>
            <a:r>
              <a:rPr lang="en-US" i="1" dirty="0" smtClean="0"/>
              <a:t>1</a:t>
            </a:r>
            <a:r>
              <a:rPr lang="en-US" dirty="0" smtClean="0"/>
              <a:t> in my case.</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28</a:t>
            </a:fld>
            <a:endParaRPr lang="en-US"/>
          </a:p>
        </p:txBody>
      </p:sp>
    </p:spTree>
    <p:extLst>
      <p:ext uri="{BB962C8B-B14F-4D97-AF65-F5344CB8AC3E}">
        <p14:creationId xmlns:p14="http://schemas.microsoft.com/office/powerpoint/2010/main" val="1995022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Partition directives extraction</a:t>
            </a:r>
            <a:endParaRPr lang="en-US" dirty="0"/>
          </a:p>
        </p:txBody>
      </p:sp>
      <p:sp>
        <p:nvSpPr>
          <p:cNvPr id="3" name="Content Placeholder 2"/>
          <p:cNvSpPr>
            <a:spLocks noGrp="1"/>
          </p:cNvSpPr>
          <p:nvPr>
            <p:ph idx="1"/>
          </p:nvPr>
        </p:nvSpPr>
        <p:spPr/>
        <p:txBody>
          <a:bodyPr/>
          <a:lstStyle/>
          <a:p>
            <a:pPr marL="0" indent="0">
              <a:lnSpc>
                <a:spcPct val="200000"/>
              </a:lnSpc>
              <a:buNone/>
            </a:pPr>
            <a:r>
              <a:rPr lang="en-US" dirty="0" smtClean="0"/>
              <a:t>Data structure matters</a:t>
            </a:r>
          </a:p>
          <a:p>
            <a:pPr marL="0" indent="0">
              <a:lnSpc>
                <a:spcPct val="200000"/>
              </a:lnSpc>
              <a:buNone/>
            </a:pPr>
            <a:r>
              <a:rPr lang="en-US" dirty="0" smtClean="0"/>
              <a:t>Use a dictionnary instead of a list</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29</a:t>
            </a:fld>
            <a:endParaRPr lang="en-US"/>
          </a:p>
        </p:txBody>
      </p:sp>
    </p:spTree>
    <p:extLst>
      <p:ext uri="{BB962C8B-B14F-4D97-AF65-F5344CB8AC3E}">
        <p14:creationId xmlns:p14="http://schemas.microsoft.com/office/powerpoint/2010/main" val="38562212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to save the day</a:t>
            </a:r>
            <a:endParaRPr lang="en-US" dirty="0"/>
          </a:p>
        </p:txBody>
      </p:sp>
      <p:sp>
        <p:nvSpPr>
          <p:cNvPr id="3" name="Content Placeholder 2"/>
          <p:cNvSpPr>
            <a:spLocks noGrp="1"/>
          </p:cNvSpPr>
          <p:nvPr>
            <p:ph idx="1"/>
          </p:nvPr>
        </p:nvSpPr>
        <p:spPr/>
        <p:txBody>
          <a:bodyPr/>
          <a:lstStyle/>
          <a:p>
            <a:pPr marL="0" indent="0">
              <a:buNone/>
            </a:pPr>
            <a:r>
              <a:rPr lang="en-US" dirty="0" smtClean="0"/>
              <a:t>Shorten the connections by bringing the gates closer to each other</a:t>
            </a:r>
          </a:p>
          <a:p>
            <a:pPr marL="0" indent="0">
              <a:buNone/>
            </a:pPr>
            <a:r>
              <a:rPr lang="en-US" dirty="0"/>
              <a:t>	 </a:t>
            </a:r>
            <a:r>
              <a:rPr lang="en-US" dirty="0" smtClean="0"/>
              <a:t>→ Better timing and performance</a:t>
            </a:r>
          </a:p>
          <a:p>
            <a:pPr marL="0" indent="0">
              <a:buNone/>
            </a:pPr>
            <a:r>
              <a:rPr lang="en-US" dirty="0"/>
              <a:t>	 </a:t>
            </a:r>
            <a:r>
              <a:rPr lang="en-US" dirty="0" smtClean="0"/>
              <a:t>→ Less power</a:t>
            </a:r>
          </a:p>
          <a:p>
            <a:pPr marL="0" indent="0">
              <a:buNone/>
            </a:pPr>
            <a:r>
              <a:rPr lang="en-US" dirty="0"/>
              <a:t>	 </a:t>
            </a:r>
            <a:r>
              <a:rPr lang="en-US" dirty="0" smtClean="0"/>
              <a:t>→ Lower buffer usage</a:t>
            </a:r>
          </a:p>
          <a:p>
            <a:pPr marL="0" indent="0">
              <a:buNone/>
            </a:pPr>
            <a:endParaRPr lang="en-US" dirty="0" smtClean="0"/>
          </a:p>
        </p:txBody>
      </p:sp>
      <p:sp>
        <p:nvSpPr>
          <p:cNvPr id="4" name="Slide Number Placeholder 3"/>
          <p:cNvSpPr>
            <a:spLocks noGrp="1"/>
          </p:cNvSpPr>
          <p:nvPr>
            <p:ph type="sldNum" sz="quarter" idx="12"/>
          </p:nvPr>
        </p:nvSpPr>
        <p:spPr/>
        <p:txBody>
          <a:bodyPr/>
          <a:lstStyle/>
          <a:p>
            <a:fld id="{5E195428-E136-44FB-A049-B6AB56A9FC5D}" type="slidenum">
              <a:rPr lang="en-US" smtClean="0"/>
              <a:t>3</a:t>
            </a:fld>
            <a:endParaRPr lang="en-US" dirty="0"/>
          </a:p>
        </p:txBody>
      </p:sp>
    </p:spTree>
    <p:extLst>
      <p:ext uri="{BB962C8B-B14F-4D97-AF65-F5344CB8AC3E}">
        <p14:creationId xmlns:p14="http://schemas.microsoft.com/office/powerpoint/2010/main" val="625415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LDPC, 1-to-1</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4170999920"/>
              </p:ext>
            </p:extLst>
          </p:nvPr>
        </p:nvGraphicFramePr>
        <p:xfrm>
          <a:off x="628650" y="1825625"/>
          <a:ext cx="78867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p:txBody>
          <a:bodyPr/>
          <a:lstStyle/>
          <a:p>
            <a:fld id="{5E195428-E136-44FB-A049-B6AB56A9FC5D}" type="slidenum">
              <a:rPr lang="en-US" smtClean="0"/>
              <a:t>30</a:t>
            </a:fld>
            <a:endParaRPr lang="en-US"/>
          </a:p>
        </p:txBody>
      </p:sp>
    </p:spTree>
    <p:extLst>
      <p:ext uri="{BB962C8B-B14F-4D97-AF65-F5344CB8AC3E}">
        <p14:creationId xmlns:p14="http://schemas.microsoft.com/office/powerpoint/2010/main" val="32751672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Communications</a:t>
            </a:r>
            <a:endParaRPr lang="en-US" dirty="0"/>
          </a:p>
        </p:txBody>
      </p:sp>
      <p:sp>
        <p:nvSpPr>
          <p:cNvPr id="3" name="Content Placeholder 2"/>
          <p:cNvSpPr>
            <a:spLocks noGrp="1"/>
          </p:cNvSpPr>
          <p:nvPr>
            <p:ph idx="1"/>
          </p:nvPr>
        </p:nvSpPr>
        <p:spPr/>
        <p:txBody>
          <a:bodyPr/>
          <a:lstStyle/>
          <a:p>
            <a:pPr marL="0" indent="0">
              <a:lnSpc>
                <a:spcPct val="200000"/>
              </a:lnSpc>
              <a:buNone/>
            </a:pPr>
            <a:endParaRPr lang="en-US" dirty="0" smtClean="0"/>
          </a:p>
          <a:p>
            <a:pPr marL="0" indent="0">
              <a:lnSpc>
                <a:spcPct val="200000"/>
              </a:lnSpc>
              <a:buNone/>
            </a:pPr>
            <a:r>
              <a:rPr lang="en-US" dirty="0" smtClean="0"/>
              <a:t>Fosdem 2018 (Open hardware dev room)</a:t>
            </a:r>
          </a:p>
          <a:p>
            <a:pPr marL="0" indent="0">
              <a:lnSpc>
                <a:spcPct val="200000"/>
              </a:lnSpc>
              <a:buNone/>
            </a:pPr>
            <a:r>
              <a:rPr lang="en-US" dirty="0" smtClean="0"/>
              <a:t>ICECS 2018</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31</a:t>
            </a:fld>
            <a:endParaRPr lang="en-US"/>
          </a:p>
        </p:txBody>
      </p:sp>
    </p:spTree>
    <p:extLst>
      <p:ext uri="{BB962C8B-B14F-4D97-AF65-F5344CB8AC3E}">
        <p14:creationId xmlns:p14="http://schemas.microsoft.com/office/powerpoint/2010/main" val="11216464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22472"/>
            <a:ext cx="9144000" cy="5143500"/>
          </a:xfrm>
        </p:spPr>
      </p:pic>
      <p:sp>
        <p:nvSpPr>
          <p:cNvPr id="2" name="Slide Number Placeholder 1"/>
          <p:cNvSpPr>
            <a:spLocks noGrp="1"/>
          </p:cNvSpPr>
          <p:nvPr>
            <p:ph type="sldNum" sz="quarter" idx="12"/>
          </p:nvPr>
        </p:nvSpPr>
        <p:spPr/>
        <p:txBody>
          <a:bodyPr/>
          <a:lstStyle/>
          <a:p>
            <a:fld id="{5E195428-E136-44FB-A049-B6AB56A9FC5D}" type="slidenum">
              <a:rPr lang="en-US" smtClean="0"/>
              <a:t>32</a:t>
            </a:fld>
            <a:endParaRPr lang="en-US"/>
          </a:p>
        </p:txBody>
      </p:sp>
    </p:spTree>
    <p:extLst>
      <p:ext uri="{BB962C8B-B14F-4D97-AF65-F5344CB8AC3E}">
        <p14:creationId xmlns:p14="http://schemas.microsoft.com/office/powerpoint/2010/main" val="314523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ICECS 2018</a:t>
            </a:r>
            <a:endParaRPr lang="en-US" dirty="0"/>
          </a:p>
        </p:txBody>
      </p:sp>
      <p:sp>
        <p:nvSpPr>
          <p:cNvPr id="3" name="Content Placeholder 2"/>
          <p:cNvSpPr>
            <a:spLocks noGrp="1"/>
          </p:cNvSpPr>
          <p:nvPr>
            <p:ph idx="1"/>
          </p:nvPr>
        </p:nvSpPr>
        <p:spPr/>
        <p:txBody>
          <a:bodyPr/>
          <a:lstStyle/>
          <a:p>
            <a:pPr marL="0" indent="0">
              <a:buNone/>
            </a:pPr>
            <a:r>
              <a:rPr lang="en-US" dirty="0" smtClean="0"/>
              <a:t>“3D-Stacked </a:t>
            </a:r>
            <a:r>
              <a:rPr lang="en-US" dirty="0"/>
              <a:t>Integrated Circuits: How Fine Should System Partitioning Be</a:t>
            </a:r>
            <a:r>
              <a:rPr lang="en-US" dirty="0" smtClean="0"/>
              <a:t>?”</a:t>
            </a:r>
          </a:p>
          <a:p>
            <a:pPr marL="0" indent="0">
              <a:buNone/>
            </a:pPr>
            <a:endParaRPr lang="en-US" dirty="0" smtClean="0"/>
          </a:p>
          <a:p>
            <a:pPr marL="0" indent="0">
              <a:buNone/>
            </a:pPr>
            <a:r>
              <a:rPr lang="en-US" dirty="0" smtClean="0"/>
              <a:t>Submitted on July 15</a:t>
            </a:r>
            <a:r>
              <a:rPr lang="en-US" baseline="30000" dirty="0" smtClean="0"/>
              <a:t>th</a:t>
            </a:r>
            <a:endParaRPr lang="en-US" dirty="0" smtClean="0"/>
          </a:p>
          <a:p>
            <a:pPr marL="0" indent="0">
              <a:buNone/>
            </a:pPr>
            <a:endParaRPr lang="en-US" dirty="0" smtClean="0"/>
          </a:p>
          <a:p>
            <a:pPr marL="0" indent="0">
              <a:buNone/>
            </a:pPr>
            <a:r>
              <a:rPr lang="en-US" dirty="0" smtClean="0"/>
              <a:t>Notification of acceptance September 20</a:t>
            </a:r>
            <a:r>
              <a:rPr lang="en-US" baseline="30000" dirty="0" smtClean="0"/>
              <a:t>th</a:t>
            </a:r>
            <a:endParaRPr lang="en-US" dirty="0" smtClean="0"/>
          </a:p>
          <a:p>
            <a:pPr marL="0" indent="0">
              <a:buNone/>
            </a:pPr>
            <a:endParaRPr lang="en-US" dirty="0" smtClean="0"/>
          </a:p>
          <a:p>
            <a:pPr marL="0" indent="0">
              <a:buNone/>
            </a:pPr>
            <a:r>
              <a:rPr lang="en-US" dirty="0" smtClean="0"/>
              <a:t>Venue: December 10</a:t>
            </a:r>
            <a:r>
              <a:rPr lang="en-US" baseline="30000" dirty="0" smtClean="0"/>
              <a:t>th</a:t>
            </a:r>
            <a:r>
              <a:rPr lang="en-US" dirty="0" smtClean="0"/>
              <a:t> to 12</a:t>
            </a:r>
            <a:r>
              <a:rPr lang="en-US" baseline="30000" dirty="0" smtClean="0"/>
              <a:t>th</a:t>
            </a:r>
            <a:r>
              <a:rPr lang="en-US" dirty="0" smtClean="0"/>
              <a:t>, Bordeaux</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33</a:t>
            </a:fld>
            <a:endParaRPr lang="en-US"/>
          </a:p>
        </p:txBody>
      </p:sp>
    </p:spTree>
    <p:extLst>
      <p:ext uri="{BB962C8B-B14F-4D97-AF65-F5344CB8AC3E}">
        <p14:creationId xmlns:p14="http://schemas.microsoft.com/office/powerpoint/2010/main" val="2206527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optimal clustering grain exists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750104"/>
            <a:ext cx="8233188" cy="4426859"/>
          </a:xfrm>
          <a:prstGeom prst="rect">
            <a:avLst/>
          </a:prstGeom>
        </p:spPr>
      </p:pic>
      <p:sp>
        <p:nvSpPr>
          <p:cNvPr id="3" name="Slide Number Placeholder 2"/>
          <p:cNvSpPr>
            <a:spLocks noGrp="1"/>
          </p:cNvSpPr>
          <p:nvPr>
            <p:ph type="sldNum" sz="quarter" idx="12"/>
          </p:nvPr>
        </p:nvSpPr>
        <p:spPr/>
        <p:txBody>
          <a:bodyPr/>
          <a:lstStyle/>
          <a:p>
            <a:fld id="{5E195428-E136-44FB-A049-B6AB56A9FC5D}" type="slidenum">
              <a:rPr lang="en-US" smtClean="0"/>
              <a:t>34</a:t>
            </a:fld>
            <a:endParaRPr lang="en-US"/>
          </a:p>
        </p:txBody>
      </p:sp>
    </p:spTree>
    <p:extLst>
      <p:ext uri="{BB962C8B-B14F-4D97-AF65-F5344CB8AC3E}">
        <p14:creationId xmlns:p14="http://schemas.microsoft.com/office/powerpoint/2010/main" val="1131144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optimal clustering grain exists</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3514"/>
          <a:stretch/>
        </p:blipFill>
        <p:spPr>
          <a:xfrm>
            <a:off x="628650" y="1790899"/>
            <a:ext cx="7886700" cy="4386064"/>
          </a:xfrm>
          <a:prstGeom prst="rect">
            <a:avLst/>
          </a:prstGeom>
        </p:spPr>
      </p:pic>
      <p:sp>
        <p:nvSpPr>
          <p:cNvPr id="3" name="Slide Number Placeholder 2"/>
          <p:cNvSpPr>
            <a:spLocks noGrp="1"/>
          </p:cNvSpPr>
          <p:nvPr>
            <p:ph type="sldNum" sz="quarter" idx="12"/>
          </p:nvPr>
        </p:nvSpPr>
        <p:spPr/>
        <p:txBody>
          <a:bodyPr/>
          <a:lstStyle/>
          <a:p>
            <a:fld id="{5E195428-E136-44FB-A049-B6AB56A9FC5D}" type="slidenum">
              <a:rPr lang="en-US" smtClean="0"/>
              <a:t>35</a:t>
            </a:fld>
            <a:endParaRPr lang="en-US"/>
          </a:p>
        </p:txBody>
      </p:sp>
    </p:spTree>
    <p:extLst>
      <p:ext uri="{BB962C8B-B14F-4D97-AF65-F5344CB8AC3E}">
        <p14:creationId xmlns:p14="http://schemas.microsoft.com/office/powerpoint/2010/main" val="26489544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a:t>
            </a:r>
            <a:endParaRPr lang="en-US" dirty="0"/>
          </a:p>
        </p:txBody>
      </p:sp>
      <p:sp>
        <p:nvSpPr>
          <p:cNvPr id="3" name="Content Placeholder 2"/>
          <p:cNvSpPr>
            <a:spLocks noGrp="1"/>
          </p:cNvSpPr>
          <p:nvPr>
            <p:ph idx="1"/>
          </p:nvPr>
        </p:nvSpPr>
        <p:spPr/>
        <p:txBody>
          <a:bodyPr/>
          <a:lstStyle/>
          <a:p>
            <a:r>
              <a:rPr lang="en-US" dirty="0" smtClean="0"/>
              <a:t>Maxcut on hypergraph</a:t>
            </a:r>
          </a:p>
          <a:p>
            <a:r>
              <a:rPr lang="en-US" dirty="0" smtClean="0"/>
              <a:t>Do we need to implement an algorithm?</a:t>
            </a:r>
          </a:p>
          <a:p>
            <a:r>
              <a:rPr lang="en-US" dirty="0" smtClean="0"/>
              <a:t>Design experiments to highlight the difference between graph and hypergraph partitioning paradigm</a:t>
            </a:r>
          </a:p>
          <a:p>
            <a:r>
              <a:rPr lang="en-US" dirty="0" smtClean="0"/>
              <a:t>K-way partitioning</a:t>
            </a:r>
          </a:p>
          <a:p>
            <a:r>
              <a:rPr lang="en-US" dirty="0" smtClean="0"/>
              <a:t>Progressive WL: find tiping point in term of % of max WL.</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36</a:t>
            </a:fld>
            <a:endParaRPr lang="en-US"/>
          </a:p>
        </p:txBody>
      </p:sp>
    </p:spTree>
    <p:extLst>
      <p:ext uri="{BB962C8B-B14F-4D97-AF65-F5344CB8AC3E}">
        <p14:creationId xmlns:p14="http://schemas.microsoft.com/office/powerpoint/2010/main" val="20019615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Publication plan</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smtClean="0"/>
              <a:t>Early 2019: </a:t>
            </a:r>
          </a:p>
          <a:p>
            <a:pPr marL="0" indent="0">
              <a:buNone/>
            </a:pPr>
            <a:r>
              <a:rPr lang="en-US" dirty="0"/>
              <a:t>	</a:t>
            </a:r>
            <a:r>
              <a:rPr lang="en-US" dirty="0" smtClean="0"/>
              <a:t>Clustering methods comparison</a:t>
            </a:r>
          </a:p>
          <a:p>
            <a:pPr marL="0" indent="0">
              <a:buNone/>
            </a:pPr>
            <a:endParaRPr lang="en-US" dirty="0"/>
          </a:p>
          <a:p>
            <a:pPr marL="0" indent="0">
              <a:buNone/>
            </a:pPr>
            <a:r>
              <a:rPr lang="en-US" dirty="0" smtClean="0"/>
              <a:t>Mid-2019:</a:t>
            </a:r>
          </a:p>
          <a:p>
            <a:pPr marL="0" indent="0">
              <a:buNone/>
            </a:pPr>
            <a:r>
              <a:rPr lang="en-US" dirty="0"/>
              <a:t>	</a:t>
            </a:r>
            <a:r>
              <a:rPr lang="en-US" dirty="0" smtClean="0"/>
              <a:t>Hypergraph/graph partitioning comparison for 	3D ICs</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37</a:t>
            </a:fld>
            <a:endParaRPr lang="en-US"/>
          </a:p>
        </p:txBody>
      </p:sp>
    </p:spTree>
    <p:extLst>
      <p:ext uri="{BB962C8B-B14F-4D97-AF65-F5344CB8AC3E}">
        <p14:creationId xmlns:p14="http://schemas.microsoft.com/office/powerpoint/2010/main" val="24110612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Formation doctorale</a:t>
            </a:r>
            <a:endParaRPr lang="en-US" dirty="0"/>
          </a:p>
        </p:txBody>
      </p:sp>
      <p:sp>
        <p:nvSpPr>
          <p:cNvPr id="3" name="Content Placeholder 2"/>
          <p:cNvSpPr>
            <a:spLocks noGrp="1"/>
          </p:cNvSpPr>
          <p:nvPr>
            <p:ph idx="1"/>
          </p:nvPr>
        </p:nvSpPr>
        <p:spPr/>
        <p:txBody>
          <a:bodyPr/>
          <a:lstStyle/>
          <a:p>
            <a:pPr marL="0" indent="0">
              <a:buNone/>
            </a:pPr>
            <a:r>
              <a:rPr lang="en-US" dirty="0" smtClean="0"/>
              <a:t>See external spreadsheet.</a:t>
            </a: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38</a:t>
            </a:fld>
            <a:endParaRPr lang="en-US"/>
          </a:p>
        </p:txBody>
      </p:sp>
    </p:spTree>
    <p:extLst>
      <p:ext uri="{BB962C8B-B14F-4D97-AF65-F5344CB8AC3E}">
        <p14:creationId xmlns:p14="http://schemas.microsoft.com/office/powerpoint/2010/main" val="1543758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dirty="0" smtClean="0"/>
              <a:t>Is there an easy-to-use hypergraph max-cut partitioner? Do you think we should implement one?</a:t>
            </a:r>
          </a:p>
          <a:p>
            <a:r>
              <a:rPr lang="en-US" dirty="0" smtClean="0"/>
              <a:t>Can you think of an other clustering method</a:t>
            </a:r>
            <a:r>
              <a:rPr lang="en-US" dirty="0" smtClean="0"/>
              <a:t>?</a:t>
            </a:r>
          </a:p>
          <a:p>
            <a:r>
              <a:rPr lang="en-US" dirty="0" smtClean="0"/>
              <a:t>How can we caracterize the quality of a partition?</a:t>
            </a:r>
          </a:p>
          <a:p>
            <a:r>
              <a:rPr lang="en-US" dirty="0" smtClean="0"/>
              <a:t>Can we find a method to evaluate the ‘partitionability’ of a design beforehand?</a:t>
            </a:r>
            <a:endParaRPr lang="en-US" dirty="0" smtClean="0"/>
          </a:p>
        </p:txBody>
      </p:sp>
      <p:sp>
        <p:nvSpPr>
          <p:cNvPr id="4" name="Slide Number Placeholder 3"/>
          <p:cNvSpPr>
            <a:spLocks noGrp="1"/>
          </p:cNvSpPr>
          <p:nvPr>
            <p:ph type="sldNum" sz="quarter" idx="12"/>
          </p:nvPr>
        </p:nvSpPr>
        <p:spPr/>
        <p:txBody>
          <a:bodyPr/>
          <a:lstStyle/>
          <a:p>
            <a:fld id="{5E195428-E136-44FB-A049-B6AB56A9FC5D}" type="slidenum">
              <a:rPr lang="en-US" smtClean="0"/>
              <a:t>39</a:t>
            </a:fld>
            <a:endParaRPr lang="en-US"/>
          </a:p>
        </p:txBody>
      </p:sp>
    </p:spTree>
    <p:extLst>
      <p:ext uri="{BB962C8B-B14F-4D97-AF65-F5344CB8AC3E}">
        <p14:creationId xmlns:p14="http://schemas.microsoft.com/office/powerpoint/2010/main" val="31669080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is not trivial</a:t>
            </a:r>
            <a:endParaRPr lang="en-US" dirty="0"/>
          </a:p>
        </p:txBody>
      </p:sp>
      <p:sp>
        <p:nvSpPr>
          <p:cNvPr id="3" name="Content Placeholder 2"/>
          <p:cNvSpPr>
            <a:spLocks noGrp="1"/>
          </p:cNvSpPr>
          <p:nvPr>
            <p:ph idx="1"/>
          </p:nvPr>
        </p:nvSpPr>
        <p:spPr/>
        <p:txBody>
          <a:bodyPr/>
          <a:lstStyle/>
          <a:p>
            <a:pPr marL="0" indent="0">
              <a:lnSpc>
                <a:spcPct val="150000"/>
              </a:lnSpc>
              <a:buNone/>
            </a:pPr>
            <a:r>
              <a:rPr lang="en-US" dirty="0" smtClean="0"/>
              <a:t>How to deal with thermal hot spots?</a:t>
            </a:r>
            <a:endParaRPr lang="en-US" dirty="0"/>
          </a:p>
          <a:p>
            <a:pPr marL="0" indent="0">
              <a:lnSpc>
                <a:spcPct val="150000"/>
              </a:lnSpc>
              <a:buNone/>
            </a:pPr>
            <a:r>
              <a:rPr lang="en-US" dirty="0" smtClean="0"/>
              <a:t>How to plan the TSVs interconnecting the layers?</a:t>
            </a:r>
            <a:endParaRPr lang="en-US" dirty="0"/>
          </a:p>
          <a:p>
            <a:pPr marL="0" indent="0">
              <a:lnSpc>
                <a:spcPct val="150000"/>
              </a:lnSpc>
              <a:buNone/>
            </a:pPr>
            <a:r>
              <a:rPr lang="en-US" dirty="0" smtClean="0"/>
              <a:t>How to optimize the manufacturing?</a:t>
            </a:r>
            <a:endParaRPr lang="en-US" dirty="0"/>
          </a:p>
          <a:p>
            <a:pPr marL="0" indent="0">
              <a:lnSpc>
                <a:spcPct val="150000"/>
              </a:lnSpc>
              <a:buNone/>
            </a:pPr>
            <a:r>
              <a:rPr lang="en-US" dirty="0" smtClean="0"/>
              <a:t>Clock tree and PDN synthesis</a:t>
            </a:r>
          </a:p>
          <a:p>
            <a:pPr marL="0" indent="0">
              <a:lnSpc>
                <a:spcPct val="150000"/>
              </a:lnSpc>
              <a:buNone/>
            </a:pPr>
            <a:r>
              <a:rPr lang="en-US" b="1" dirty="0" smtClean="0"/>
              <a:t>How to decide which block goes where?</a:t>
            </a:r>
            <a:endParaRPr lang="en-US" b="1" dirty="0"/>
          </a:p>
        </p:txBody>
      </p:sp>
      <p:sp>
        <p:nvSpPr>
          <p:cNvPr id="4" name="Slide Number Placeholder 3"/>
          <p:cNvSpPr>
            <a:spLocks noGrp="1"/>
          </p:cNvSpPr>
          <p:nvPr>
            <p:ph type="sldNum" sz="quarter" idx="12"/>
          </p:nvPr>
        </p:nvSpPr>
        <p:spPr/>
        <p:txBody>
          <a:bodyPr/>
          <a:lstStyle/>
          <a:p>
            <a:fld id="{5E195428-E136-44FB-A049-B6AB56A9FC5D}" type="slidenum">
              <a:rPr lang="en-US" smtClean="0"/>
              <a:t>4</a:t>
            </a:fld>
            <a:endParaRPr lang="en-US" dirty="0"/>
          </a:p>
        </p:txBody>
      </p:sp>
    </p:spTree>
    <p:extLst>
      <p:ext uri="{BB962C8B-B14F-4D97-AF65-F5344CB8AC3E}">
        <p14:creationId xmlns:p14="http://schemas.microsoft.com/office/powerpoint/2010/main" val="19488316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Mainly two challenges</a:t>
            </a:r>
            <a:endParaRPr lang="en-US" dirty="0"/>
          </a:p>
        </p:txBody>
      </p:sp>
      <p:sp>
        <p:nvSpPr>
          <p:cNvPr id="3" name="Content Placeholder 2"/>
          <p:cNvSpPr>
            <a:spLocks noGrp="1"/>
          </p:cNvSpPr>
          <p:nvPr>
            <p:ph idx="1"/>
          </p:nvPr>
        </p:nvSpPr>
        <p:spPr/>
        <p:txBody>
          <a:bodyPr/>
          <a:lstStyle/>
          <a:p>
            <a:pPr marL="0" indent="0">
              <a:buNone/>
            </a:pPr>
            <a:r>
              <a:rPr lang="en-US" dirty="0" smtClean="0"/>
              <a:t>Clustering</a:t>
            </a:r>
          </a:p>
          <a:p>
            <a:pPr marL="0" indent="0">
              <a:buNone/>
            </a:pPr>
            <a:r>
              <a:rPr lang="en-US" dirty="0"/>
              <a:t>	</a:t>
            </a:r>
            <a:r>
              <a:rPr lang="en-US" dirty="0" smtClean="0"/>
              <a:t>How do we avoid to cut short nets?</a:t>
            </a:r>
          </a:p>
          <a:p>
            <a:pPr marL="0" indent="0">
              <a:buNone/>
            </a:pPr>
            <a:r>
              <a:rPr lang="en-US" dirty="0"/>
              <a:t>	</a:t>
            </a:r>
            <a:r>
              <a:rPr lang="en-US" dirty="0" smtClean="0"/>
              <a:t>What is a ‘good’ clustering method?</a:t>
            </a:r>
          </a:p>
          <a:p>
            <a:pPr marL="0" indent="0">
              <a:buNone/>
            </a:pPr>
            <a:r>
              <a:rPr lang="en-US" dirty="0"/>
              <a:t>	</a:t>
            </a:r>
            <a:r>
              <a:rPr lang="en-US" dirty="0" smtClean="0"/>
              <a:t>Is there an optimal grain?</a:t>
            </a:r>
            <a:endParaRPr lang="en-US" dirty="0"/>
          </a:p>
          <a:p>
            <a:pPr marL="0" indent="0">
              <a:buNone/>
            </a:pPr>
            <a:r>
              <a:rPr lang="en-US" dirty="0" smtClean="0"/>
              <a:t>Partitioning</a:t>
            </a:r>
          </a:p>
          <a:p>
            <a:pPr marL="0" indent="0">
              <a:buNone/>
            </a:pPr>
            <a:r>
              <a:rPr lang="en-US" dirty="0"/>
              <a:t>	</a:t>
            </a:r>
            <a:r>
              <a:rPr lang="en-US" dirty="0" smtClean="0"/>
              <a:t>How do we decide where goes each block?</a:t>
            </a:r>
          </a:p>
          <a:p>
            <a:pPr marL="0" indent="0">
              <a:buNone/>
            </a:pPr>
            <a:r>
              <a:rPr lang="en-US" dirty="0"/>
              <a:t>	</a:t>
            </a:r>
            <a:r>
              <a:rPr lang="en-US" dirty="0" smtClean="0"/>
              <a:t>Should we do MIN- or MAX-cut?</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5</a:t>
            </a:fld>
            <a:endParaRPr lang="en-US" dirty="0"/>
          </a:p>
        </p:txBody>
      </p:sp>
    </p:spTree>
    <p:extLst>
      <p:ext uri="{BB962C8B-B14F-4D97-AF65-F5344CB8AC3E}">
        <p14:creationId xmlns:p14="http://schemas.microsoft.com/office/powerpoint/2010/main" val="16811177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there are more</a:t>
            </a:r>
            <a:endParaRPr lang="en-US" dirty="0"/>
          </a:p>
        </p:txBody>
      </p:sp>
      <p:sp>
        <p:nvSpPr>
          <p:cNvPr id="3" name="Content Placeholder 2"/>
          <p:cNvSpPr>
            <a:spLocks noGrp="1"/>
          </p:cNvSpPr>
          <p:nvPr>
            <p:ph idx="1"/>
          </p:nvPr>
        </p:nvSpPr>
        <p:spPr/>
        <p:txBody>
          <a:bodyPr/>
          <a:lstStyle/>
          <a:p>
            <a:pPr marL="0" indent="0">
              <a:buNone/>
            </a:pPr>
            <a:r>
              <a:rPr lang="en-US" dirty="0" smtClean="0"/>
              <a:t>How to interface with a 2D toolchain?</a:t>
            </a:r>
          </a:p>
          <a:p>
            <a:pPr marL="0" indent="0">
              <a:buNone/>
            </a:pPr>
            <a:endParaRPr lang="en-US" dirty="0"/>
          </a:p>
          <a:p>
            <a:pPr marL="0" indent="0">
              <a:buNone/>
            </a:pPr>
            <a:r>
              <a:rPr lang="en-US" dirty="0" smtClean="0"/>
              <a:t>What is the best way to use 2D info for a 3D design?</a:t>
            </a:r>
          </a:p>
          <a:p>
            <a:pPr marL="0" indent="0">
              <a:buNone/>
            </a:pPr>
            <a:endParaRPr lang="en-US" dirty="0"/>
          </a:p>
          <a:p>
            <a:pPr marL="0" indent="0">
              <a:buNone/>
            </a:pPr>
            <a:r>
              <a:rPr lang="en-US" dirty="0" smtClean="0"/>
              <a:t>What is the optimal level of integration?</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6</a:t>
            </a:fld>
            <a:endParaRPr lang="en-US" dirty="0"/>
          </a:p>
        </p:txBody>
      </p:sp>
    </p:spTree>
    <p:extLst>
      <p:ext uri="{BB962C8B-B14F-4D97-AF65-F5344CB8AC3E}">
        <p14:creationId xmlns:p14="http://schemas.microsoft.com/office/powerpoint/2010/main" val="29244044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 work overview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80816"/>
            <a:ext cx="9144000" cy="160793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2532" y="5854702"/>
            <a:ext cx="482818" cy="501649"/>
          </a:xfrm>
          <a:prstGeom prst="rect">
            <a:avLst/>
          </a:prstGeom>
        </p:spPr>
      </p:pic>
      <p:sp>
        <p:nvSpPr>
          <p:cNvPr id="3" name="Slide Number Placeholder 2"/>
          <p:cNvSpPr>
            <a:spLocks noGrp="1"/>
          </p:cNvSpPr>
          <p:nvPr>
            <p:ph type="sldNum" sz="quarter" idx="12"/>
          </p:nvPr>
        </p:nvSpPr>
        <p:spPr/>
        <p:txBody>
          <a:bodyPr/>
          <a:lstStyle/>
          <a:p>
            <a:fld id="{5E195428-E136-44FB-A049-B6AB56A9FC5D}" type="slidenum">
              <a:rPr lang="en-US" smtClean="0"/>
              <a:t>7</a:t>
            </a:fld>
            <a:endParaRPr lang="en-US"/>
          </a:p>
        </p:txBody>
      </p:sp>
    </p:spTree>
    <p:extLst>
      <p:ext uri="{BB962C8B-B14F-4D97-AF65-F5344CB8AC3E}">
        <p14:creationId xmlns:p14="http://schemas.microsoft.com/office/powerpoint/2010/main" val="32670766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2017-2018</a:t>
            </a:r>
            <a:endParaRPr lang="en-US" dirty="0"/>
          </a:p>
        </p:txBody>
      </p:sp>
      <p:sp>
        <p:nvSpPr>
          <p:cNvPr id="3" name="Content Placeholder 2"/>
          <p:cNvSpPr>
            <a:spLocks noGrp="1"/>
          </p:cNvSpPr>
          <p:nvPr>
            <p:ph idx="1"/>
          </p:nvPr>
        </p:nvSpPr>
        <p:spPr/>
        <p:txBody>
          <a:bodyPr>
            <a:normAutofit/>
          </a:bodyPr>
          <a:lstStyle/>
          <a:p>
            <a:r>
              <a:rPr lang="en-US" dirty="0"/>
              <a:t>New </a:t>
            </a:r>
            <a:r>
              <a:rPr lang="en-US" dirty="0" smtClean="0"/>
              <a:t>designs</a:t>
            </a:r>
            <a:r>
              <a:rPr lang="en-US" dirty="0"/>
              <a:t>: LDPC </a:t>
            </a:r>
            <a:r>
              <a:rPr lang="en-US" dirty="0" smtClean="0"/>
              <a:t>4x4 (serial, fully connected)</a:t>
            </a:r>
          </a:p>
          <a:p>
            <a:r>
              <a:rPr lang="en-US" dirty="0" smtClean="0"/>
              <a:t>New </a:t>
            </a:r>
            <a:r>
              <a:rPr lang="en-US" dirty="0"/>
              <a:t>clustering methods</a:t>
            </a:r>
          </a:p>
          <a:p>
            <a:pPr marL="914400" lvl="1" indent="-457200">
              <a:buFont typeface="+mj-lt"/>
              <a:buAutoNum type="arabicPeriod"/>
            </a:pPr>
            <a:r>
              <a:rPr lang="en-US" dirty="0" smtClean="0"/>
              <a:t>Random</a:t>
            </a:r>
            <a:endParaRPr lang="en-US" dirty="0" smtClean="0"/>
          </a:p>
          <a:p>
            <a:pPr marL="914400" lvl="1" indent="-457200">
              <a:buFont typeface="+mj-lt"/>
              <a:buAutoNum type="arabicPeriod"/>
            </a:pPr>
            <a:r>
              <a:rPr lang="en-US" dirty="0" smtClean="0"/>
              <a:t>Using </a:t>
            </a:r>
            <a:r>
              <a:rPr lang="en-US" dirty="0"/>
              <a:t>partitioning</a:t>
            </a:r>
          </a:p>
          <a:p>
            <a:pPr marL="914400" lvl="1" indent="-457200">
              <a:buFont typeface="+mj-lt"/>
              <a:buAutoNum type="arabicPeriod"/>
            </a:pPr>
            <a:r>
              <a:rPr lang="en-US" dirty="0" smtClean="0"/>
              <a:t>Progressive </a:t>
            </a:r>
            <a:r>
              <a:rPr lang="en-US" dirty="0"/>
              <a:t>wire-length</a:t>
            </a:r>
          </a:p>
          <a:p>
            <a:pPr marL="914400" lvl="1" indent="-457200">
              <a:buFont typeface="+mj-lt"/>
              <a:buAutoNum type="arabicPeriod"/>
            </a:pPr>
            <a:r>
              <a:rPr lang="en-US" dirty="0"/>
              <a:t>Hierarchical </a:t>
            </a:r>
            <a:r>
              <a:rPr lang="en-US" dirty="0" smtClean="0"/>
              <a:t>geometric</a:t>
            </a:r>
          </a:p>
          <a:p>
            <a:r>
              <a:rPr lang="en-US" dirty="0" smtClean="0"/>
              <a:t>MAX-cut (circut)</a:t>
            </a:r>
          </a:p>
          <a:p>
            <a:r>
              <a:rPr lang="en-US" dirty="0"/>
              <a:t>Arbitrary </a:t>
            </a:r>
            <a:r>
              <a:rPr lang="en-US" dirty="0" smtClean="0"/>
              <a:t>partitioning</a:t>
            </a:r>
          </a:p>
          <a:p>
            <a:r>
              <a:rPr lang="en-US" dirty="0" smtClean="0"/>
              <a:t>Performance improvement</a:t>
            </a:r>
          </a:p>
          <a:p>
            <a:endParaRPr lang="en-US" dirty="0"/>
          </a:p>
        </p:txBody>
      </p:sp>
      <p:sp>
        <p:nvSpPr>
          <p:cNvPr id="4" name="Slide Number Placeholder 3"/>
          <p:cNvSpPr>
            <a:spLocks noGrp="1"/>
          </p:cNvSpPr>
          <p:nvPr>
            <p:ph type="sldNum" sz="quarter" idx="12"/>
          </p:nvPr>
        </p:nvSpPr>
        <p:spPr/>
        <p:txBody>
          <a:bodyPr/>
          <a:lstStyle/>
          <a:p>
            <a:fld id="{5E195428-E136-44FB-A049-B6AB56A9FC5D}" type="slidenum">
              <a:rPr lang="en-US" smtClean="0"/>
              <a:t>8</a:t>
            </a:fld>
            <a:endParaRPr lang="en-US"/>
          </a:p>
        </p:txBody>
      </p:sp>
    </p:spTree>
    <p:extLst>
      <p:ext uri="{BB962C8B-B14F-4D97-AF65-F5344CB8AC3E}">
        <p14:creationId xmlns:p14="http://schemas.microsoft.com/office/powerpoint/2010/main" val="29445406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designs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6565003"/>
              </p:ext>
            </p:extLst>
          </p:nvPr>
        </p:nvGraphicFramePr>
        <p:xfrm>
          <a:off x="628650" y="1825625"/>
          <a:ext cx="7886700" cy="222504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dirty="0"/>
                    </a:p>
                  </a:txBody>
                  <a:tcPr/>
                </a:tc>
                <a:tc>
                  <a:txBody>
                    <a:bodyPr/>
                    <a:lstStyle/>
                    <a:p>
                      <a:r>
                        <a:rPr lang="en-US" dirty="0" smtClean="0"/>
                        <a:t>Gates</a:t>
                      </a:r>
                      <a:endParaRPr lang="en-US" dirty="0"/>
                    </a:p>
                  </a:txBody>
                  <a:tcPr/>
                </a:tc>
                <a:tc>
                  <a:txBody>
                    <a:bodyPr/>
                    <a:lstStyle/>
                    <a:p>
                      <a:r>
                        <a:rPr lang="en-US" dirty="0" smtClean="0"/>
                        <a:t>Nets</a:t>
                      </a:r>
                      <a:endParaRPr lang="en-US" dirty="0"/>
                    </a:p>
                  </a:txBody>
                  <a:tcPr/>
                </a:tc>
                <a:tc>
                  <a:txBody>
                    <a:bodyPr/>
                    <a:lstStyle/>
                    <a:p>
                      <a:r>
                        <a:rPr lang="en-US" dirty="0" smtClean="0"/>
                        <a:t>WL [µm]</a:t>
                      </a:r>
                      <a:endParaRPr lang="en-US" dirty="0"/>
                    </a:p>
                  </a:txBody>
                  <a:tcPr/>
                </a:tc>
                <a:tc>
                  <a:txBody>
                    <a:bodyPr/>
                    <a:lstStyle/>
                    <a:p>
                      <a:r>
                        <a:rPr lang="en-US" dirty="0" smtClean="0"/>
                        <a:t>Area [µm²]</a:t>
                      </a:r>
                      <a:endParaRPr lang="en-US" dirty="0"/>
                    </a:p>
                  </a:txBody>
                  <a:tcPr/>
                </a:tc>
              </a:tr>
              <a:tr h="370840">
                <a:tc>
                  <a:txBody>
                    <a:bodyPr/>
                    <a:lstStyle/>
                    <a:p>
                      <a:r>
                        <a:rPr lang="en-US" dirty="0" smtClean="0"/>
                        <a:t>LDPC</a:t>
                      </a:r>
                      <a:endParaRPr lang="en-US" dirty="0"/>
                    </a:p>
                  </a:txBody>
                  <a:tcPr/>
                </a:tc>
                <a:tc>
                  <a:txBody>
                    <a:bodyPr/>
                    <a:lstStyle/>
                    <a:p>
                      <a:pPr algn="r"/>
                      <a:r>
                        <a:rPr lang="en-US" dirty="0" smtClean="0"/>
                        <a:t>42,471</a:t>
                      </a:r>
                      <a:endParaRPr lang="en-US" dirty="0"/>
                    </a:p>
                  </a:txBody>
                  <a:tcPr/>
                </a:tc>
                <a:tc>
                  <a:txBody>
                    <a:bodyPr/>
                    <a:lstStyle/>
                    <a:p>
                      <a:pPr algn="r"/>
                      <a:r>
                        <a:rPr lang="en-US" dirty="0" smtClean="0"/>
                        <a:t>49,633</a:t>
                      </a:r>
                      <a:endParaRPr lang="en-US" dirty="0"/>
                    </a:p>
                  </a:txBody>
                  <a:tcPr/>
                </a:tc>
                <a:tc>
                  <a:txBody>
                    <a:bodyPr/>
                    <a:lstStyle/>
                    <a:p>
                      <a:pPr algn="r"/>
                      <a:r>
                        <a:rPr lang="en-US" dirty="0" smtClean="0"/>
                        <a:t>173,167</a:t>
                      </a:r>
                      <a:endParaRPr lang="en-US" dirty="0"/>
                    </a:p>
                  </a:txBody>
                  <a:tcPr/>
                </a:tc>
                <a:tc>
                  <a:txBody>
                    <a:bodyPr/>
                    <a:lstStyle/>
                    <a:p>
                      <a:pPr algn="r"/>
                      <a:r>
                        <a:rPr lang="en-US" dirty="0" smtClean="0"/>
                        <a:t>3,309</a:t>
                      </a:r>
                      <a:endParaRPr lang="en-US" dirty="0"/>
                    </a:p>
                  </a:txBody>
                  <a:tcPr/>
                </a:tc>
              </a:tr>
              <a:tr h="370840">
                <a:tc>
                  <a:txBody>
                    <a:bodyPr/>
                    <a:lstStyle/>
                    <a:p>
                      <a:r>
                        <a:rPr lang="en-US" dirty="0" smtClean="0"/>
                        <a:t>SmallBoom</a:t>
                      </a:r>
                      <a:endParaRPr lang="en-US" dirty="0"/>
                    </a:p>
                  </a:txBody>
                  <a:tcPr/>
                </a:tc>
                <a:tc>
                  <a:txBody>
                    <a:bodyPr/>
                    <a:lstStyle/>
                    <a:p>
                      <a:pPr algn="r"/>
                      <a:r>
                        <a:rPr lang="en-US" dirty="0" smtClean="0"/>
                        <a:t>121,580</a:t>
                      </a:r>
                      <a:endParaRPr lang="en-US" dirty="0"/>
                    </a:p>
                  </a:txBody>
                  <a:tcPr/>
                </a:tc>
                <a:tc>
                  <a:txBody>
                    <a:bodyPr/>
                    <a:lstStyle/>
                    <a:p>
                      <a:pPr algn="r"/>
                      <a:r>
                        <a:rPr lang="en-US" dirty="0" smtClean="0"/>
                        <a:t>137,171</a:t>
                      </a:r>
                      <a:endParaRPr lang="en-US" dirty="0"/>
                    </a:p>
                  </a:txBody>
                  <a:tcPr/>
                </a:tc>
                <a:tc>
                  <a:txBody>
                    <a:bodyPr/>
                    <a:lstStyle/>
                    <a:p>
                      <a:pPr algn="r"/>
                      <a:r>
                        <a:rPr lang="en-US" dirty="0" smtClean="0"/>
                        <a:t>308,947</a:t>
                      </a:r>
                      <a:endParaRPr lang="en-US" dirty="0"/>
                    </a:p>
                  </a:txBody>
                  <a:tcPr/>
                </a:tc>
                <a:tc>
                  <a:txBody>
                    <a:bodyPr/>
                    <a:lstStyle/>
                    <a:p>
                      <a:pPr algn="r"/>
                      <a:r>
                        <a:rPr lang="en-US" dirty="0" smtClean="0"/>
                        <a:t>10,400</a:t>
                      </a:r>
                      <a:endParaRPr lang="en-US" dirty="0"/>
                    </a:p>
                  </a:txBody>
                  <a:tcPr/>
                </a:tc>
              </a:tr>
              <a:tr h="370840">
                <a:tc>
                  <a:txBody>
                    <a:bodyPr/>
                    <a:lstStyle/>
                    <a:p>
                      <a:r>
                        <a:rPr lang="en-US" dirty="0" smtClean="0"/>
                        <a:t>CCX</a:t>
                      </a:r>
                      <a:endParaRPr lang="en-US" dirty="0"/>
                    </a:p>
                  </a:txBody>
                  <a:tcPr/>
                </a:tc>
                <a:tc>
                  <a:txBody>
                    <a:bodyPr/>
                    <a:lstStyle/>
                    <a:p>
                      <a:pPr algn="r"/>
                      <a:r>
                        <a:rPr lang="en-US" dirty="0" smtClean="0"/>
                        <a:t>185,777</a:t>
                      </a:r>
                      <a:endParaRPr lang="en-US" dirty="0"/>
                    </a:p>
                  </a:txBody>
                  <a:tcPr/>
                </a:tc>
                <a:tc>
                  <a:txBody>
                    <a:bodyPr/>
                    <a:lstStyle/>
                    <a:p>
                      <a:pPr algn="r"/>
                      <a:r>
                        <a:rPr lang="en-US" dirty="0" smtClean="0"/>
                        <a:t>200,999</a:t>
                      </a:r>
                      <a:endParaRPr lang="en-US" dirty="0"/>
                    </a:p>
                  </a:txBody>
                  <a:tcPr/>
                </a:tc>
                <a:tc>
                  <a:txBody>
                    <a:bodyPr/>
                    <a:lstStyle/>
                    <a:p>
                      <a:pPr algn="r"/>
                      <a:r>
                        <a:rPr lang="en-US" dirty="0" smtClean="0"/>
                        <a:t>5,455,493</a:t>
                      </a:r>
                      <a:endParaRPr lang="en-US" dirty="0"/>
                    </a:p>
                  </a:txBody>
                  <a:tcPr/>
                </a:tc>
                <a:tc>
                  <a:txBody>
                    <a:bodyPr/>
                    <a:lstStyle/>
                    <a:p>
                      <a:pPr algn="r"/>
                      <a:r>
                        <a:rPr lang="en-US" dirty="0" smtClean="0"/>
                        <a:t>313,464</a:t>
                      </a:r>
                      <a:endParaRPr lang="en-US" dirty="0"/>
                    </a:p>
                  </a:txBody>
                  <a:tcPr/>
                </a:tc>
              </a:tr>
              <a:tr h="370840">
                <a:tc>
                  <a:txBody>
                    <a:bodyPr/>
                    <a:lstStyle/>
                    <a:p>
                      <a:r>
                        <a:rPr lang="en-US" dirty="0" smtClean="0"/>
                        <a:t>Flipr</a:t>
                      </a:r>
                      <a:endParaRPr lang="en-US" dirty="0"/>
                    </a:p>
                  </a:txBody>
                  <a:tcPr/>
                </a:tc>
                <a:tc>
                  <a:txBody>
                    <a:bodyPr/>
                    <a:lstStyle/>
                    <a:p>
                      <a:pPr algn="r"/>
                      <a:r>
                        <a:rPr lang="en-US" dirty="0" smtClean="0"/>
                        <a:t>220,587</a:t>
                      </a:r>
                      <a:endParaRPr lang="en-US" dirty="0"/>
                    </a:p>
                  </a:txBody>
                  <a:tcPr/>
                </a:tc>
                <a:tc>
                  <a:txBody>
                    <a:bodyPr/>
                    <a:lstStyle/>
                    <a:p>
                      <a:pPr algn="r"/>
                      <a:r>
                        <a:rPr lang="en-US" dirty="0" smtClean="0"/>
                        <a:t>234,373</a:t>
                      </a:r>
                      <a:endParaRPr lang="en-US" dirty="0"/>
                    </a:p>
                  </a:txBody>
                  <a:tcPr/>
                </a:tc>
                <a:tc>
                  <a:txBody>
                    <a:bodyPr/>
                    <a:lstStyle/>
                    <a:p>
                      <a:pPr algn="r"/>
                      <a:r>
                        <a:rPr lang="en-US" dirty="0" smtClean="0"/>
                        <a:t>767,365</a:t>
                      </a:r>
                      <a:endParaRPr lang="en-US" dirty="0"/>
                    </a:p>
                  </a:txBody>
                  <a:tcPr/>
                </a:tc>
                <a:tc>
                  <a:txBody>
                    <a:bodyPr/>
                    <a:lstStyle/>
                    <a:p>
                      <a:pPr algn="r"/>
                      <a:r>
                        <a:rPr lang="en-US" dirty="0" smtClean="0"/>
                        <a:t>14,713</a:t>
                      </a:r>
                      <a:endParaRPr lang="en-US" dirty="0"/>
                    </a:p>
                  </a:txBody>
                  <a:tcPr/>
                </a:tc>
              </a:tr>
              <a:tr h="370840">
                <a:tc>
                  <a:txBody>
                    <a:bodyPr/>
                    <a:lstStyle/>
                    <a:p>
                      <a:r>
                        <a:rPr lang="en-US" dirty="0" smtClean="0"/>
                        <a:t>SPC</a:t>
                      </a:r>
                      <a:endParaRPr lang="en-US" dirty="0"/>
                    </a:p>
                  </a:txBody>
                  <a:tcPr/>
                </a:tc>
                <a:tc>
                  <a:txBody>
                    <a:bodyPr/>
                    <a:lstStyle/>
                    <a:p>
                      <a:pPr algn="r"/>
                      <a:r>
                        <a:rPr lang="en-US" dirty="0" smtClean="0"/>
                        <a:t>289,812</a:t>
                      </a:r>
                      <a:endParaRPr lang="en-US" dirty="0"/>
                    </a:p>
                  </a:txBody>
                  <a:tcPr/>
                </a:tc>
                <a:tc>
                  <a:txBody>
                    <a:bodyPr/>
                    <a:lstStyle/>
                    <a:p>
                      <a:pPr algn="r"/>
                      <a:r>
                        <a:rPr lang="en-US" dirty="0" smtClean="0"/>
                        <a:t>306,118</a:t>
                      </a:r>
                      <a:endParaRPr lang="en-US" dirty="0"/>
                    </a:p>
                  </a:txBody>
                  <a:tcPr/>
                </a:tc>
                <a:tc>
                  <a:txBody>
                    <a:bodyPr/>
                    <a:lstStyle/>
                    <a:p>
                      <a:pPr algn="r"/>
                      <a:r>
                        <a:rPr lang="en-US" dirty="0" smtClean="0"/>
                        <a:t>10,112,735</a:t>
                      </a:r>
                      <a:endParaRPr lang="en-US" dirty="0"/>
                    </a:p>
                  </a:txBody>
                  <a:tcPr/>
                </a:tc>
                <a:tc>
                  <a:txBody>
                    <a:bodyPr/>
                    <a:lstStyle/>
                    <a:p>
                      <a:pPr algn="r"/>
                      <a:r>
                        <a:rPr lang="en-US" dirty="0" smtClean="0"/>
                        <a:t>906,827</a:t>
                      </a:r>
                    </a:p>
                  </a:txBody>
                  <a:tcPr/>
                </a:tc>
              </a:tr>
            </a:tbl>
          </a:graphicData>
        </a:graphic>
      </p:graphicFrame>
      <p:sp>
        <p:nvSpPr>
          <p:cNvPr id="3" name="Slide Number Placeholder 2"/>
          <p:cNvSpPr>
            <a:spLocks noGrp="1"/>
          </p:cNvSpPr>
          <p:nvPr>
            <p:ph type="sldNum" sz="quarter" idx="12"/>
          </p:nvPr>
        </p:nvSpPr>
        <p:spPr/>
        <p:txBody>
          <a:bodyPr/>
          <a:lstStyle/>
          <a:p>
            <a:fld id="{5E195428-E136-44FB-A049-B6AB56A9FC5D}" type="slidenum">
              <a:rPr lang="en-US" smtClean="0"/>
              <a:t>9</a:t>
            </a:fld>
            <a:endParaRPr lang="en-US"/>
          </a:p>
        </p:txBody>
      </p:sp>
    </p:spTree>
    <p:extLst>
      <p:ext uri="{BB962C8B-B14F-4D97-AF65-F5344CB8AC3E}">
        <p14:creationId xmlns:p14="http://schemas.microsoft.com/office/powerpoint/2010/main" val="182076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B fonts">
      <a:majorFont>
        <a:latin typeface="Meta"/>
        <a:ea typeface=""/>
        <a:cs typeface=""/>
      </a:majorFont>
      <a:minorFont>
        <a:latin typeface="Meta-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4469</TotalTime>
  <Words>1604</Words>
  <Application>Microsoft Office PowerPoint</Application>
  <PresentationFormat>On-screen Show (4:3)</PresentationFormat>
  <Paragraphs>375</Paragraphs>
  <Slides>39</Slides>
  <Notes>12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Meta</vt:lpstr>
      <vt:lpstr>Meta-Light</vt:lpstr>
      <vt:lpstr>Office Theme</vt:lpstr>
      <vt:lpstr>Clustering  and Partitioning  for 3D ICs architectures</vt:lpstr>
      <vt:lpstr>IC industry in turmoil</vt:lpstr>
      <vt:lpstr>3D to save the day</vt:lpstr>
      <vt:lpstr>3D is not trivial</vt:lpstr>
      <vt:lpstr>Mainly two challenges</vt:lpstr>
      <vt:lpstr>But there are more</vt:lpstr>
      <vt:lpstr>Recent work overview</vt:lpstr>
      <vt:lpstr>2017-2018</vt:lpstr>
      <vt:lpstr>Additional designs</vt:lpstr>
      <vt:lpstr>Additional designs</vt:lpstr>
      <vt:lpstr>Clustering 1: random</vt:lpstr>
      <vt:lpstr>Clustering 2: using partitioning</vt:lpstr>
      <vt:lpstr>PowerPoint Presentation</vt:lpstr>
      <vt:lpstr>PowerPoint Presentation</vt:lpstr>
      <vt:lpstr>PowerPoint Presentation</vt:lpstr>
      <vt:lpstr>PowerPoint Presentation</vt:lpstr>
      <vt:lpstr>What can we learn?</vt:lpstr>
      <vt:lpstr>Clustering 3: Progressive WL</vt:lpstr>
      <vt:lpstr>Clustering 4:  Hierarchical geometric</vt:lpstr>
      <vt:lpstr>Clustering 4:  Hierarchical geometric</vt:lpstr>
      <vt:lpstr>Short wires are abundant</vt:lpstr>
      <vt:lpstr>Shortest are hidden</vt:lpstr>
      <vt:lpstr>Partitioning: MAX-cut</vt:lpstr>
      <vt:lpstr>Partitioning: Arbitrary</vt:lpstr>
      <vt:lpstr>Partitioning comparison</vt:lpstr>
      <vt:lpstr>Performance improvement</vt:lpstr>
      <vt:lpstr>Performance improvement</vt:lpstr>
      <vt:lpstr>Hyperedge merger</vt:lpstr>
      <vt:lpstr>Partition directives extraction</vt:lpstr>
      <vt:lpstr>Example: LDPC, 1-to-1</vt:lpstr>
      <vt:lpstr>Communications</vt:lpstr>
      <vt:lpstr>PowerPoint Presentation</vt:lpstr>
      <vt:lpstr>ICECS 2018</vt:lpstr>
      <vt:lpstr>An optimal clustering grain exists</vt:lpstr>
      <vt:lpstr>An optimal clustering grain exists</vt:lpstr>
      <vt:lpstr>Planning</vt:lpstr>
      <vt:lpstr>Publication plan</vt:lpstr>
      <vt:lpstr>Formation doctorale</vt:lpstr>
      <vt:lpstr>Discussion</vt:lpstr>
    </vt:vector>
  </TitlesOfParts>
  <Company>TEAM OS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Quentin Delhaye</dc:creator>
  <cp:lastModifiedBy>Quentin Delhaye</cp:lastModifiedBy>
  <cp:revision>109</cp:revision>
  <dcterms:created xsi:type="dcterms:W3CDTF">2018-08-27T12:46:08Z</dcterms:created>
  <dcterms:modified xsi:type="dcterms:W3CDTF">2018-09-06T09:20:56Z</dcterms:modified>
</cp:coreProperties>
</file>